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2"/>
  </p:notesMasterIdLst>
  <p:sldIdLst>
    <p:sldId id="256" r:id="rId2"/>
    <p:sldId id="326" r:id="rId3"/>
    <p:sldId id="319" r:id="rId4"/>
    <p:sldId id="320" r:id="rId5"/>
    <p:sldId id="321" r:id="rId6"/>
    <p:sldId id="323" r:id="rId7"/>
    <p:sldId id="324" r:id="rId8"/>
    <p:sldId id="322" r:id="rId9"/>
    <p:sldId id="257" r:id="rId10"/>
    <p:sldId id="260" r:id="rId11"/>
    <p:sldId id="261" r:id="rId12"/>
    <p:sldId id="263" r:id="rId13"/>
    <p:sldId id="262" r:id="rId14"/>
    <p:sldId id="264" r:id="rId15"/>
    <p:sldId id="265" r:id="rId16"/>
    <p:sldId id="325" r:id="rId17"/>
    <p:sldId id="327" r:id="rId18"/>
    <p:sldId id="329" r:id="rId19"/>
    <p:sldId id="330" r:id="rId20"/>
    <p:sldId id="331" r:id="rId21"/>
    <p:sldId id="332" r:id="rId22"/>
    <p:sldId id="338" r:id="rId23"/>
    <p:sldId id="333" r:id="rId24"/>
    <p:sldId id="335" r:id="rId25"/>
    <p:sldId id="336" r:id="rId26"/>
    <p:sldId id="334" r:id="rId27"/>
    <p:sldId id="337" r:id="rId28"/>
    <p:sldId id="340" r:id="rId29"/>
    <p:sldId id="339" r:id="rId30"/>
    <p:sldId id="279" r:id="rId31"/>
    <p:sldId id="341" r:id="rId32"/>
    <p:sldId id="342" r:id="rId33"/>
    <p:sldId id="343" r:id="rId34"/>
    <p:sldId id="344" r:id="rId35"/>
    <p:sldId id="345" r:id="rId36"/>
    <p:sldId id="346" r:id="rId37"/>
    <p:sldId id="348" r:id="rId38"/>
    <p:sldId id="347" r:id="rId39"/>
    <p:sldId id="349" r:id="rId40"/>
    <p:sldId id="35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3" autoAdjust="0"/>
    <p:restoredTop sz="89955" autoAdjust="0"/>
  </p:normalViewPr>
  <p:slideViewPr>
    <p:cSldViewPr snapToGrid="0" snapToObjects="1">
      <p:cViewPr>
        <p:scale>
          <a:sx n="110" d="100"/>
          <a:sy n="110" d="100"/>
        </p:scale>
        <p:origin x="-376" y="856"/>
      </p:cViewPr>
      <p:guideLst>
        <p:guide orient="horz"/>
        <p:guide pos="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77B9-9C1F-AF4D-ABE8-560B27CF2A0C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DA11-55C2-A94B-969C-41E420330FF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arbeitet</a:t>
            </a:r>
            <a:r>
              <a:rPr lang="en-US" baseline="0" dirty="0" smtClean="0"/>
              <a:t> in Bletchley Park an der </a:t>
            </a:r>
            <a:r>
              <a:rPr lang="en-US" baseline="0" dirty="0" err="1" smtClean="0"/>
              <a:t>Dekodierung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verschluesselten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Nachrichten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v. Neumann: </a:t>
            </a:r>
            <a:r>
              <a:rPr lang="en-US" dirty="0" err="1" smtClean="0"/>
              <a:t>arbeiten</a:t>
            </a:r>
            <a:r>
              <a:rPr lang="en-US" dirty="0" smtClean="0"/>
              <a:t> am Manhattan </a:t>
            </a:r>
            <a:r>
              <a:rPr lang="en-US" dirty="0" err="1" smtClean="0"/>
              <a:t>Projekt</a:t>
            </a:r>
            <a:r>
              <a:rPr lang="en-US" dirty="0" smtClean="0"/>
              <a:t> in Los Alamos </a:t>
            </a:r>
            <a:r>
              <a:rPr lang="en-US" dirty="0" err="1" smtClean="0"/>
              <a:t>Forschungszentrum</a:t>
            </a:r>
            <a:r>
              <a:rPr lang="en-US" baseline="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mit</a:t>
            </a:r>
            <a:r>
              <a:rPr lang="en-US" dirty="0" smtClean="0"/>
              <a:t> Richard Feynman),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bauen</a:t>
            </a:r>
            <a:r>
              <a:rPr lang="en-US" baseline="0" dirty="0" smtClean="0"/>
              <a:t> </a:t>
            </a:r>
            <a:r>
              <a:rPr lang="en-US" dirty="0" smtClean="0"/>
              <a:t>ENIAC</a:t>
            </a:r>
          </a:p>
          <a:p>
            <a:r>
              <a:rPr lang="en-US" dirty="0" err="1" smtClean="0"/>
              <a:t>Beiden</a:t>
            </a:r>
            <a:r>
              <a:rPr lang="en-US" dirty="0" smtClean="0"/>
              <a:t> </a:t>
            </a:r>
            <a:r>
              <a:rPr lang="en-US" dirty="0" err="1" smtClean="0"/>
              <a:t>Gruppen</a:t>
            </a:r>
            <a:r>
              <a:rPr lang="en-US" dirty="0" smtClean="0"/>
              <a:t> </a:t>
            </a:r>
            <a:r>
              <a:rPr lang="en-US" dirty="0" err="1" smtClean="0"/>
              <a:t>erkennen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schwierig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korrekte</a:t>
            </a:r>
            <a:r>
              <a:rPr lang="en-US" baseline="0" dirty="0" smtClean="0"/>
              <a:t> Software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schreiben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Goldstine’s</a:t>
            </a:r>
            <a:r>
              <a:rPr lang="en-US" dirty="0" smtClean="0"/>
              <a:t> </a:t>
            </a:r>
            <a:r>
              <a:rPr lang="en-US" dirty="0" err="1" smtClean="0"/>
              <a:t>Flussdiagramme</a:t>
            </a:r>
            <a:r>
              <a:rPr lang="en-US" dirty="0" smtClean="0"/>
              <a:t>, </a:t>
            </a:r>
            <a:r>
              <a:rPr lang="en-US" dirty="0" err="1" smtClean="0"/>
              <a:t>erarbeitet</a:t>
            </a:r>
            <a:r>
              <a:rPr lang="en-US" dirty="0" smtClean="0"/>
              <a:t> am </a:t>
            </a:r>
            <a:r>
              <a:rPr lang="en-US" baseline="0" dirty="0" smtClean="0"/>
              <a:t>Institute of Advanced Studies, Princeton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Goldstines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Flussdigramme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erlauben</a:t>
            </a:r>
            <a:r>
              <a:rPr lang="en-US" baseline="0" dirty="0" smtClean="0"/>
              <a:t> “</a:t>
            </a:r>
            <a:r>
              <a:rPr lang="en-US" dirty="0" smtClean="0"/>
              <a:t>assertion boxes”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Ueber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Korrektheit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schlusszufolgern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statisches</a:t>
            </a:r>
            <a:r>
              <a:rPr lang="en-US" dirty="0" smtClean="0"/>
              <a:t> </a:t>
            </a:r>
            <a:r>
              <a:rPr lang="en-US" dirty="0" err="1" smtClean="0"/>
              <a:t>Konstrukt</a:t>
            </a:r>
            <a:r>
              <a:rPr lang="en-US" dirty="0" smtClean="0"/>
              <a:t>! Assertions </a:t>
            </a:r>
            <a:r>
              <a:rPr lang="en-US" dirty="0" err="1" smtClean="0"/>
              <a:t>muessen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Zeitpunkt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halten</a:t>
            </a:r>
            <a:r>
              <a:rPr lang="en-US" baseline="0" dirty="0" smtClean="0"/>
              <a:t>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Wer von Ihnen verwendet </a:t>
            </a:r>
            <a:r>
              <a:rPr lang="de-DE" dirty="0" err="1" smtClean="0"/>
              <a:t>Assertions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0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</a:t>
            </a:r>
            <a:r>
              <a:rPr lang="de-DE" baseline="0" dirty="0" smtClean="0"/>
              <a:t> überzeugen Sie sich von der Korrektheit eines Programms?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</a:t>
            </a:r>
            <a:r>
              <a:rPr lang="de-DE" baseline="0" dirty="0" smtClean="0"/>
              <a:t> überzeugen Sie sich von der Korrektheit eines Programms?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</a:t>
            </a:r>
            <a:r>
              <a:rPr lang="de-DE" baseline="0" dirty="0" smtClean="0"/>
              <a:t> überzeugen Sie sich von der Korrektheit eines Programms? </a:t>
            </a:r>
            <a:r>
              <a:rPr lang="de-DE" baseline="0" dirty="0" err="1" smtClean="0"/>
              <a:t>MineSweeper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</a:t>
            </a:r>
            <a:r>
              <a:rPr lang="de-DE" baseline="0" dirty="0" smtClean="0"/>
              <a:t> überzeugen Sie sich von der Korrektheit eines Programms? </a:t>
            </a:r>
            <a:r>
              <a:rPr lang="de-DE" baseline="0" dirty="0" err="1" smtClean="0"/>
              <a:t>MineSweeper</a:t>
            </a:r>
            <a:endParaRPr lang="de-DE" baseline="0" dirty="0" smtClean="0"/>
          </a:p>
          <a:p>
            <a:r>
              <a:rPr lang="de-DE" baseline="0" dirty="0" smtClean="0"/>
              <a:t>ISO61501, DO178B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</a:t>
            </a:r>
            <a:r>
              <a:rPr lang="de-DE" baseline="0" dirty="0" smtClean="0"/>
              <a:t> überzeugen Sie sich von der Korrektheit eines Programms? </a:t>
            </a:r>
            <a:r>
              <a:rPr lang="de-DE" baseline="0" dirty="0" err="1" smtClean="0"/>
              <a:t>MineSweeper</a:t>
            </a:r>
            <a:endParaRPr lang="de-DE" baseline="0" dirty="0" smtClean="0"/>
          </a:p>
          <a:p>
            <a:r>
              <a:rPr lang="de-DE" baseline="0" dirty="0" smtClean="0"/>
              <a:t>ISO61501, DO178B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Aber Sie müssen heutzutage</a:t>
            </a:r>
            <a:r>
              <a:rPr lang="de-DE" baseline="0" dirty="0" smtClean="0"/>
              <a:t> nicht so weit reisen um einen Bug zu sehen.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0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Assertions</a:t>
            </a:r>
            <a:r>
              <a:rPr lang="de-DE" baseline="0" dirty="0" smtClean="0"/>
              <a:t> sind partielle Spezifikationen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Assertions</a:t>
            </a:r>
            <a:r>
              <a:rPr lang="de-DE" baseline="0" dirty="0" smtClean="0"/>
              <a:t> sind partielle Spezifikationen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Assertions</a:t>
            </a:r>
            <a:r>
              <a:rPr lang="de-DE" baseline="0" dirty="0" smtClean="0"/>
              <a:t> sind partielle Spezifikationen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Assertions</a:t>
            </a:r>
            <a:r>
              <a:rPr lang="de-DE" baseline="0" dirty="0" smtClean="0"/>
              <a:t> sind partielle Spezifikationen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Assertions</a:t>
            </a:r>
            <a:r>
              <a:rPr lang="de-DE" baseline="0" dirty="0" smtClean="0"/>
              <a:t> sind partielle Spezifikationen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Assertions</a:t>
            </a:r>
            <a:r>
              <a:rPr lang="de-DE" baseline="0" dirty="0" smtClean="0"/>
              <a:t> sind partielle Spezifikationen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Clarke and his student Emerson,</a:t>
            </a:r>
            <a:r>
              <a:rPr lang="en-US" sz="2400" baseline="0" dirty="0" smtClean="0"/>
              <a:t> and independently </a:t>
            </a:r>
            <a:r>
              <a:rPr lang="en-US" sz="2400" baseline="0" dirty="0" err="1" smtClean="0"/>
              <a:t>Queille</a:t>
            </a:r>
            <a:r>
              <a:rPr lang="en-US" sz="2400" baseline="0" dirty="0" smtClean="0"/>
              <a:t> and </a:t>
            </a:r>
            <a:r>
              <a:rPr lang="en-US" sz="2400" baseline="0" dirty="0" err="1" smtClean="0"/>
              <a:t>Sifakis</a:t>
            </a:r>
            <a:r>
              <a:rPr lang="en-US" sz="2400" baseline="0" dirty="0" smtClean="0"/>
              <a:t> invent model checking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Clarke and his student Emerson,</a:t>
            </a:r>
            <a:r>
              <a:rPr lang="en-US" sz="2400" baseline="0" dirty="0" smtClean="0"/>
              <a:t> and independently </a:t>
            </a:r>
            <a:r>
              <a:rPr lang="en-US" sz="2400" baseline="0" dirty="0" err="1" smtClean="0"/>
              <a:t>Queille</a:t>
            </a:r>
            <a:r>
              <a:rPr lang="en-US" sz="2400" baseline="0" dirty="0" smtClean="0"/>
              <a:t> and </a:t>
            </a:r>
            <a:r>
              <a:rPr lang="en-US" sz="2400" baseline="0" dirty="0" err="1" smtClean="0"/>
              <a:t>Sifakis</a:t>
            </a:r>
            <a:r>
              <a:rPr lang="en-US" sz="2400" baseline="0" dirty="0" smtClean="0"/>
              <a:t> invent model checking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Clarke and his student Emerson,</a:t>
            </a:r>
            <a:r>
              <a:rPr lang="en-US" sz="2400" baseline="0" dirty="0" smtClean="0"/>
              <a:t> and independently </a:t>
            </a:r>
            <a:r>
              <a:rPr lang="en-US" sz="2400" baseline="0" dirty="0" err="1" smtClean="0"/>
              <a:t>Queille</a:t>
            </a:r>
            <a:r>
              <a:rPr lang="en-US" sz="2400" baseline="0" dirty="0" smtClean="0"/>
              <a:t> and </a:t>
            </a:r>
            <a:r>
              <a:rPr lang="en-US" sz="2400" baseline="0" dirty="0" err="1" smtClean="0"/>
              <a:t>Sifakis</a:t>
            </a:r>
            <a:r>
              <a:rPr lang="en-US" sz="2400" baseline="0" dirty="0" smtClean="0"/>
              <a:t> invent model checking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Floyd takes this </a:t>
            </a:r>
            <a:r>
              <a:rPr lang="en-US" baseline="0" dirty="0" smtClean="0"/>
              <a:t>idea one step further. Assertions define program semantics.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Heutzutage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Abfluggate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letztem</a:t>
            </a:r>
            <a:r>
              <a:rPr lang="en-US" baseline="0" dirty="0" smtClean="0"/>
              <a:t> Moment </a:t>
            </a:r>
            <a:r>
              <a:rPr lang="en-US" baseline="0" dirty="0" err="1" smtClean="0"/>
              <a:t>bekannt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gegeben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damit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Passagiere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länger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einkaufen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Manchmal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geht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schief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Softwarefehler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schlimmere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Konsequenzen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1969: pre and post-conditions, Floyd-Hoare</a:t>
            </a:r>
            <a:r>
              <a:rPr lang="en-US" sz="2400" baseline="0" dirty="0" smtClean="0"/>
              <a:t> Logic</a:t>
            </a:r>
          </a:p>
          <a:p>
            <a:r>
              <a:rPr lang="en-US" sz="2400" baseline="0" dirty="0" smtClean="0"/>
              <a:t>whatever Q states about </a:t>
            </a:r>
            <a:r>
              <a:rPr lang="en-US" sz="2400" baseline="0" dirty="0" err="1" smtClean="0"/>
              <a:t>x</a:t>
            </a:r>
            <a:r>
              <a:rPr lang="en-US" sz="2400" baseline="0" dirty="0" smtClean="0"/>
              <a:t> has to hold for </a:t>
            </a:r>
            <a:r>
              <a:rPr lang="en-US" sz="2400" baseline="0" dirty="0" err="1" smtClean="0"/>
              <a:t>e</a:t>
            </a:r>
            <a:r>
              <a:rPr lang="en-US" sz="2400" baseline="0" dirty="0" smtClean="0"/>
              <a:t> before the execution.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predicate transformers. Rule to generate the strongest possible assertion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1969: pre and post-conditions, Floyd-Hoare</a:t>
            </a:r>
            <a:r>
              <a:rPr lang="en-US" sz="2400" baseline="0" dirty="0" smtClean="0"/>
              <a:t> Logic</a:t>
            </a:r>
          </a:p>
          <a:p>
            <a:r>
              <a:rPr lang="en-US" sz="2400" baseline="0" dirty="0" smtClean="0"/>
              <a:t>whatever Q states about </a:t>
            </a:r>
            <a:r>
              <a:rPr lang="en-US" sz="2400" baseline="0" dirty="0" err="1" smtClean="0"/>
              <a:t>x</a:t>
            </a:r>
            <a:r>
              <a:rPr lang="en-US" sz="2400" baseline="0" dirty="0" smtClean="0"/>
              <a:t> has to hold for </a:t>
            </a:r>
            <a:r>
              <a:rPr lang="en-US" sz="2400" baseline="0" dirty="0" err="1" smtClean="0"/>
              <a:t>e</a:t>
            </a:r>
            <a:r>
              <a:rPr lang="en-US" sz="2400" baseline="0" dirty="0" smtClean="0"/>
              <a:t> before the execution.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„Fly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wire</a:t>
            </a:r>
            <a:r>
              <a:rPr lang="de-DE" baseline="0" dirty="0" smtClean="0"/>
              <a:t>“ (Steuerung elektronisch kontrolliert anstatt mechanisch), „F16 </a:t>
            </a:r>
            <a:r>
              <a:rPr lang="de-DE" baseline="0" dirty="0" err="1" smtClean="0"/>
              <a:t>Equator</a:t>
            </a:r>
            <a:r>
              <a:rPr lang="de-DE" baseline="0" dirty="0" smtClean="0"/>
              <a:t> Bug“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Fehler</a:t>
            </a:r>
            <a:r>
              <a:rPr lang="de-DE" baseline="0" dirty="0" smtClean="0"/>
              <a:t> wurde schon während der Simulation gefunden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Ariane</a:t>
            </a:r>
            <a:r>
              <a:rPr lang="en-US" dirty="0" smtClean="0"/>
              <a:t> 5 </a:t>
            </a:r>
            <a:r>
              <a:rPr lang="en-US" dirty="0" err="1" smtClean="0"/>
              <a:t>Flug</a:t>
            </a:r>
            <a:r>
              <a:rPr lang="en-US" dirty="0" smtClean="0"/>
              <a:t> 501,</a:t>
            </a:r>
            <a:r>
              <a:rPr lang="en-US" baseline="0" dirty="0" smtClean="0"/>
              <a:t> software bug </a:t>
            </a:r>
            <a:r>
              <a:rPr lang="en-US" baseline="0" dirty="0" err="1" smtClean="0"/>
              <a:t>führte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Explosion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Minute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Start.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baseline="0" dirty="0" smtClean="0"/>
              <a:t>: 370 million US$.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Northeastern blackout 2003: race condition in General Electric’s Unix-</a:t>
            </a:r>
            <a:r>
              <a:rPr lang="en-US" dirty="0" err="1" smtClean="0"/>
              <a:t>basiertem</a:t>
            </a:r>
            <a:r>
              <a:rPr lang="en-US" dirty="0" smtClean="0"/>
              <a:t> XA/21 </a:t>
            </a:r>
            <a:r>
              <a:rPr lang="en-US" dirty="0" err="1" smtClean="0"/>
              <a:t>Energieverwaltungsszstem</a:t>
            </a:r>
            <a:r>
              <a:rPr lang="en-US" baseline="0" dirty="0" smtClean="0"/>
              <a:t> </a:t>
            </a:r>
            <a:r>
              <a:rPr lang="en-US" dirty="0" err="1" smtClean="0"/>
              <a:t>führte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Stromausfall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Nord</a:t>
            </a:r>
            <a:r>
              <a:rPr lang="en-US" baseline="0" dirty="0" err="1" smtClean="0"/>
              <a:t>amerika</a:t>
            </a:r>
            <a:r>
              <a:rPr lang="en-US" baseline="0" dirty="0" smtClean="0"/>
              <a:t>. 45 </a:t>
            </a:r>
            <a:r>
              <a:rPr lang="en-US" baseline="0" dirty="0" err="1" smtClean="0"/>
              <a:t>Millionen</a:t>
            </a:r>
            <a:r>
              <a:rPr lang="en-US" baseline="0" dirty="0" smtClean="0"/>
              <a:t> Menschen </a:t>
            </a:r>
            <a:r>
              <a:rPr lang="en-US" baseline="0" dirty="0" err="1" smtClean="0"/>
              <a:t>betroffen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1987, </a:t>
            </a:r>
            <a:r>
              <a:rPr lang="en-US" baseline="0" dirty="0" err="1" smtClean="0"/>
              <a:t>Fehler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Therac</a:t>
            </a:r>
            <a:r>
              <a:rPr lang="en-US" baseline="0" dirty="0" smtClean="0"/>
              <a:t> 25 </a:t>
            </a:r>
            <a:r>
              <a:rPr lang="en-US" baseline="0" dirty="0" err="1" smtClean="0"/>
              <a:t>Linearbeschleuniger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Strahlentherapie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Softwarefehler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führte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100-facher </a:t>
            </a:r>
            <a:r>
              <a:rPr lang="en-US" baseline="0" dirty="0" err="1" smtClean="0"/>
              <a:t>Strahlenüberdosis</a:t>
            </a:r>
            <a:r>
              <a:rPr lang="en-US" baseline="0" dirty="0" smtClean="0"/>
              <a:t>, was </a:t>
            </a:r>
            <a:r>
              <a:rPr lang="en-US" baseline="0" dirty="0" err="1" smtClean="0"/>
              <a:t>zum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</a:t>
            </a:r>
            <a:r>
              <a:rPr lang="en-US" baseline="0" dirty="0" smtClean="0"/>
              <a:t> von 3 </a:t>
            </a:r>
            <a:r>
              <a:rPr lang="en-US" baseline="0" dirty="0" err="1" smtClean="0"/>
              <a:t>Patienten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führte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year we’re celebrating the </a:t>
            </a:r>
            <a:r>
              <a:rPr lang="en-US" baseline="0" dirty="0" smtClean="0"/>
              <a:t>centenary of the birth of the man who answered this question: Alan Turing. </a:t>
            </a:r>
          </a:p>
          <a:p>
            <a:r>
              <a:rPr lang="en-US" baseline="0" dirty="0" smtClean="0"/>
              <a:t>In his 1936 paper on computability of numbers he introduces Turing machines, a formalism to describe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hat das mit Fehlersuche zu</a:t>
            </a:r>
            <a:r>
              <a:rPr lang="de-DE" baseline="0" dirty="0" smtClean="0"/>
              <a:t> tun? Nehmen Sie an, der Fehler ist am Ende des Programms versteckt.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Around</a:t>
            </a:r>
            <a:r>
              <a:rPr lang="en-US" baseline="0" dirty="0" smtClean="0"/>
              <a:t> the same time, </a:t>
            </a:r>
            <a:r>
              <a:rPr lang="en-US" dirty="0" smtClean="0"/>
              <a:t>two</a:t>
            </a:r>
            <a:r>
              <a:rPr lang="en-US" baseline="0" dirty="0" smtClean="0"/>
              <a:t> other papers about computability appeared. </a:t>
            </a:r>
            <a:r>
              <a:rPr lang="en-US" baseline="0" dirty="0" err="1" smtClean="0"/>
              <a:t>Goedels</a:t>
            </a:r>
            <a:r>
              <a:rPr lang="en-US" baseline="0" dirty="0" smtClean="0"/>
              <a:t> model of computation is </a:t>
            </a:r>
            <a:r>
              <a:rPr lang="en-US" baseline="0" dirty="0" err="1" smtClean="0"/>
              <a:t>axiomatisation</a:t>
            </a:r>
            <a:r>
              <a:rPr lang="en-US" baseline="0" dirty="0" smtClean="0"/>
              <a:t>, Church uses lambda calculus.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DA11-55C2-A94B-969C-41E420330F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8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62B9-0C8B-9649-81CD-B857FAB6A6BD}" type="datetimeFigureOut">
              <a:rPr lang="en-US" smtClean="0"/>
              <a:pPr/>
              <a:t>02/03/15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5BF1-3625-974F-86CF-372DED837A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9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Programm</a:t>
            </a:r>
            <a:r>
              <a:rPr lang="en-US" dirty="0" smtClean="0"/>
              <a:t>- und </a:t>
            </a:r>
            <a:r>
              <a:rPr lang="en-US" dirty="0" err="1" smtClean="0"/>
              <a:t>Systemverifikation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184.741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48738"/>
              </p:ext>
            </p:extLst>
          </p:nvPr>
        </p:nvGraphicFramePr>
        <p:xfrm>
          <a:off x="1708704" y="4768273"/>
          <a:ext cx="565726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722"/>
                <a:gridCol w="1210455"/>
                <a:gridCol w="1881909"/>
                <a:gridCol w="1316182"/>
              </a:tblGrid>
              <a:tr h="0"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Vorlesung:</a:t>
                      </a:r>
                      <a:endParaRPr lang="de-D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H.</a:t>
                      </a:r>
                      <a:r>
                        <a:rPr lang="de-DE" baseline="0" dirty="0" smtClean="0"/>
                        <a:t> Veith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u="sng" dirty="0" smtClean="0"/>
                        <a:t>G. Weissenbacher</a:t>
                      </a:r>
                      <a:endParaRPr lang="de-DE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I.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Konnov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00600"/>
            <a:ext cx="692180" cy="7302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91880" y="3974068"/>
            <a:ext cx="284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Universelle</a:t>
            </a:r>
            <a:r>
              <a:rPr lang="en-US" dirty="0" smtClean="0"/>
              <a:t> Turing </a:t>
            </a:r>
            <a:r>
              <a:rPr lang="en-US" dirty="0" err="1" smtClean="0"/>
              <a:t>Maschine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Automatisierte</a:t>
            </a:r>
            <a:r>
              <a:rPr lang="en-US" dirty="0" smtClean="0"/>
              <a:t> </a:t>
            </a:r>
            <a:r>
              <a:rPr lang="en-US" dirty="0" err="1" smtClean="0"/>
              <a:t>Fehlersuche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1205839" y="2286000"/>
            <a:ext cx="6176687" cy="1678496"/>
            <a:chOff x="1281156" y="2286000"/>
            <a:chExt cx="6176687" cy="1678496"/>
          </a:xfrm>
        </p:grpSpPr>
        <p:pic>
          <p:nvPicPr>
            <p:cNvPr id="10" name="Picture 9" descr="gear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2286000"/>
              <a:ext cx="2514600" cy="1678496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sp>
          <p:nvSpPr>
            <p:cNvPr id="14" name="Right Arrow 13"/>
            <p:cNvSpPr/>
            <p:nvPr/>
          </p:nvSpPr>
          <p:spPr>
            <a:xfrm>
              <a:off x="2895600" y="23622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895600" y="32004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867400" y="28194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1011" y="2362200"/>
              <a:ext cx="1504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Programm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1156" y="3272135"/>
              <a:ext cx="16144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Eigenschaft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2819400"/>
              <a:ext cx="1133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Ja</a:t>
              </a:r>
              <a:r>
                <a:rPr lang="en-US" sz="2400" dirty="0" smtClean="0"/>
                <a:t>/Nein</a:t>
              </a:r>
              <a:endParaRPr lang="en-US" sz="24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sp>
        <p:nvSpPr>
          <p:cNvPr id="31" name="Multiply 30"/>
          <p:cNvSpPr/>
          <p:nvPr/>
        </p:nvSpPr>
        <p:spPr>
          <a:xfrm>
            <a:off x="3225869" y="1815545"/>
            <a:ext cx="2608079" cy="2608079"/>
          </a:xfrm>
          <a:prstGeom prst="mathMultiply">
            <a:avLst>
              <a:gd name="adj1" fmla="val 12873"/>
            </a:avLst>
          </a:prstGeom>
          <a:gradFill>
            <a:gsLst>
              <a:gs pos="0">
                <a:schemeClr val="accent2"/>
              </a:gs>
              <a:gs pos="100000">
                <a:srgbClr val="FF0000"/>
              </a:gs>
            </a:gsLst>
          </a:gradFill>
          <a:ln>
            <a:gradFill flip="none" rotWithShape="1">
              <a:gsLst>
                <a:gs pos="0">
                  <a:schemeClr val="accent2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29140" y="3641440"/>
            <a:ext cx="188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Programm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hält</a:t>
            </a:r>
            <a:r>
              <a:rPr lang="en-US" dirty="0" smtClean="0">
                <a:solidFill>
                  <a:srgbClr val="FF0000"/>
                </a:solidFill>
              </a:rPr>
              <a:t>?”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9668" y="4435085"/>
            <a:ext cx="43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Mission impossible…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00600"/>
            <a:ext cx="692180" cy="7302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Fehler</a:t>
            </a:r>
            <a:r>
              <a:rPr lang="en-US" dirty="0" smtClean="0"/>
              <a:t> </a:t>
            </a:r>
            <a:r>
              <a:rPr lang="en-US" dirty="0" err="1" smtClean="0"/>
              <a:t>automatisch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4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pic>
        <p:nvPicPr>
          <p:cNvPr id="29" name="Picture 28" descr="chu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98" y="1417638"/>
            <a:ext cx="1991132" cy="1767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4770930" y="2331484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Alonzo Church, 1936:</a:t>
            </a:r>
          </a:p>
          <a:p>
            <a:r>
              <a:rPr lang="en-US" i="1" dirty="0" smtClean="0"/>
              <a:t>An Unsolvable Problem of </a:t>
            </a:r>
          </a:p>
          <a:p>
            <a:r>
              <a:rPr lang="en-US" i="1" dirty="0" smtClean="0"/>
              <a:t>Elementary Number Theory</a:t>
            </a:r>
            <a:endParaRPr lang="en-US" i="1" dirty="0"/>
          </a:p>
        </p:txBody>
      </p:sp>
      <p:pic>
        <p:nvPicPr>
          <p:cNvPr id="34" name="Picture 33" descr="goede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988" y="2514600"/>
            <a:ext cx="122529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4429668" y="4435085"/>
            <a:ext cx="43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Mission Impossible…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83533" y="3454624"/>
            <a:ext cx="4729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Kurt Gödel, 1931:</a:t>
            </a:r>
          </a:p>
          <a:p>
            <a:r>
              <a:rPr lang="en-US" i="1" dirty="0" err="1" smtClean="0"/>
              <a:t>Über</a:t>
            </a:r>
            <a:r>
              <a:rPr lang="en-US" i="1" dirty="0" smtClean="0"/>
              <a:t> formal </a:t>
            </a:r>
            <a:r>
              <a:rPr lang="en-US" i="1" dirty="0" err="1" smtClean="0"/>
              <a:t>unentscheidbare</a:t>
            </a:r>
            <a:r>
              <a:rPr lang="en-US" i="1" dirty="0" smtClean="0"/>
              <a:t> </a:t>
            </a:r>
            <a:r>
              <a:rPr lang="en-US" i="1" dirty="0" err="1" smtClean="0"/>
              <a:t>Sätze</a:t>
            </a:r>
            <a:r>
              <a:rPr lang="en-US" i="1" dirty="0" smtClean="0"/>
              <a:t>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Principia </a:t>
            </a:r>
            <a:r>
              <a:rPr lang="en-US" i="1" dirty="0" err="1" smtClean="0"/>
              <a:t>Mathematica</a:t>
            </a:r>
            <a:r>
              <a:rPr lang="en-US" i="1" dirty="0" smtClean="0"/>
              <a:t> und </a:t>
            </a:r>
            <a:r>
              <a:rPr lang="en-US" i="1" dirty="0" err="1" smtClean="0"/>
              <a:t>verwandter</a:t>
            </a:r>
            <a:r>
              <a:rPr lang="en-US" i="1" dirty="0" smtClean="0"/>
              <a:t> </a:t>
            </a:r>
            <a:r>
              <a:rPr lang="en-US" i="1" dirty="0" err="1" smtClean="0"/>
              <a:t>Systeme</a:t>
            </a:r>
            <a:endParaRPr lang="en-US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“Software” </a:t>
            </a:r>
            <a:r>
              <a:rPr lang="en-US" dirty="0" err="1" smtClean="0"/>
              <a:t>im</a:t>
            </a:r>
            <a:r>
              <a:rPr lang="en-US" dirty="0" smtClean="0"/>
              <a:t> 2. </a:t>
            </a:r>
            <a:r>
              <a:rPr lang="en-US" dirty="0" err="1" smtClean="0"/>
              <a:t>Weltkrieg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pic>
        <p:nvPicPr>
          <p:cNvPr id="42" name="Picture 41" descr="tu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35" y="3869349"/>
            <a:ext cx="2066637" cy="1377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 descr="little_bo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786" y="4361890"/>
            <a:ext cx="1719129" cy="52732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099649" y="1475363"/>
            <a:ext cx="2083351" cy="2658904"/>
            <a:chOff x="5099649" y="1756910"/>
            <a:chExt cx="2083351" cy="2658904"/>
          </a:xfrm>
        </p:grpSpPr>
        <p:pic>
          <p:nvPicPr>
            <p:cNvPr id="30" name="Picture 29" descr="goldstein_neuman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0464" y="1756910"/>
              <a:ext cx="2002536" cy="19202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5099649" y="3677150"/>
              <a:ext cx="18774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Herman </a:t>
              </a:r>
              <a:r>
                <a:rPr lang="en-US" sz="1400" dirty="0" err="1" smtClean="0"/>
                <a:t>Goldstine</a:t>
              </a:r>
              <a:endParaRPr lang="en-US" sz="1400" dirty="0" smtClean="0"/>
            </a:p>
            <a:p>
              <a:r>
                <a:rPr lang="en-US" sz="1400" dirty="0" smtClean="0"/>
                <a:t>J. Robert Oppenheimer</a:t>
              </a:r>
            </a:p>
            <a:p>
              <a:r>
                <a:rPr lang="en-US" sz="1400" dirty="0" smtClean="0"/>
                <a:t>John von Neumann</a:t>
              </a:r>
              <a:endParaRPr lang="en-US" sz="1400" dirty="0"/>
            </a:p>
          </p:txBody>
        </p:sp>
      </p:grpSp>
      <p:pic>
        <p:nvPicPr>
          <p:cNvPr id="34" name="Picture 33" descr="tur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316" y="1475363"/>
            <a:ext cx="1826841" cy="1927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flow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191" y="286183"/>
            <a:ext cx="6143643" cy="4988501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34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pic>
        <p:nvPicPr>
          <p:cNvPr id="48" name="Picture 47" descr="planning_and_cod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106" y="372834"/>
            <a:ext cx="6365240" cy="480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pic>
        <p:nvPicPr>
          <p:cNvPr id="24" name="Picture 23" descr="assertion_box_complica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3" y="255731"/>
            <a:ext cx="8115300" cy="46609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507183" y="1639454"/>
            <a:ext cx="1879072" cy="3789111"/>
            <a:chOff x="5507183" y="1639454"/>
            <a:chExt cx="1879072" cy="3789111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 flipV="1">
              <a:off x="4254502" y="2892135"/>
              <a:ext cx="3417455" cy="91209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V="1">
              <a:off x="5639957" y="4127501"/>
              <a:ext cx="1708727" cy="15008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752474" y="5059233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assertion boxes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07503" y="3496947"/>
            <a:ext cx="504497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 assertion box never requires that any specific </a:t>
            </a:r>
          </a:p>
          <a:p>
            <a:r>
              <a:rPr lang="en-US" dirty="0" smtClean="0"/>
              <a:t>calculations  be made, it indicates only that certain </a:t>
            </a:r>
          </a:p>
          <a:p>
            <a:r>
              <a:rPr lang="en-US" dirty="0" smtClean="0"/>
              <a:t>relations are automatically fulfilled whenever C gets</a:t>
            </a:r>
          </a:p>
          <a:p>
            <a:r>
              <a:rPr lang="en-US" dirty="0" smtClean="0"/>
              <a:t>to the region which it occupies.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pic>
        <p:nvPicPr>
          <p:cNvPr id="28" name="Picture 27" descr="turing_asser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9" y="161637"/>
            <a:ext cx="7631549" cy="1887261"/>
          </a:xfrm>
          <a:prstGeom prst="rect">
            <a:avLst/>
          </a:prstGeom>
        </p:spPr>
      </p:pic>
      <p:pic>
        <p:nvPicPr>
          <p:cNvPr id="30" name="Picture 29" descr="turing_assertions_diag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00" y="2175893"/>
            <a:ext cx="6362123" cy="3112008"/>
          </a:xfrm>
          <a:prstGeom prst="rect">
            <a:avLst/>
          </a:prstGeom>
        </p:spPr>
      </p:pic>
      <p:grpSp>
        <p:nvGrpSpPr>
          <p:cNvPr id="31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2653141" y="2449871"/>
            <a:ext cx="1339220" cy="92587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466289" y="1650999"/>
            <a:ext cx="5980529" cy="153988"/>
            <a:chOff x="1466289" y="1650999"/>
            <a:chExt cx="5980529" cy="15398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466289" y="1650999"/>
              <a:ext cx="4260256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468604" y="1803399"/>
              <a:ext cx="852038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08453" y="1652587"/>
              <a:ext cx="1138365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turing_asser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9" y="161637"/>
            <a:ext cx="7631549" cy="1887261"/>
          </a:xfrm>
          <a:prstGeom prst="rect">
            <a:avLst/>
          </a:prstGeom>
        </p:spPr>
      </p:pic>
      <p:sp>
        <p:nvSpPr>
          <p:cNvPr id="4" name="Rechteckige Legende 3"/>
          <p:cNvSpPr/>
          <p:nvPr/>
        </p:nvSpPr>
        <p:spPr>
          <a:xfrm>
            <a:off x="1385453" y="2476131"/>
            <a:ext cx="3364061" cy="1714440"/>
          </a:xfrm>
          <a:prstGeom prst="wedgeRectCallout">
            <a:avLst>
              <a:gd name="adj1" fmla="val -10310"/>
              <a:gd name="adj2" fmla="val -96497"/>
            </a:avLst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443184" y="2597793"/>
            <a:ext cx="32768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Programmierer sollte eine </a:t>
            </a:r>
          </a:p>
          <a:p>
            <a:r>
              <a:rPr lang="de-DE" dirty="0" smtClean="0"/>
              <a:t>Reihe eindeutiger Behauptungen </a:t>
            </a:r>
          </a:p>
          <a:p>
            <a:r>
              <a:rPr lang="de-DE" dirty="0" smtClean="0"/>
              <a:t>(„</a:t>
            </a:r>
            <a:r>
              <a:rPr lang="de-DE" dirty="0" err="1" smtClean="0"/>
              <a:t>assertions</a:t>
            </a:r>
            <a:r>
              <a:rPr lang="de-DE" dirty="0" smtClean="0"/>
              <a:t>“) machen, die </a:t>
            </a:r>
          </a:p>
          <a:p>
            <a:r>
              <a:rPr lang="de-DE" dirty="0" smtClean="0"/>
              <a:t>unabhängig voneinander </a:t>
            </a:r>
            <a:endParaRPr lang="de-DE" dirty="0"/>
          </a:p>
          <a:p>
            <a:r>
              <a:rPr lang="de-DE" dirty="0" smtClean="0"/>
              <a:t>überprüft werden können...</a:t>
            </a:r>
            <a:endParaRPr lang="de-DE" dirty="0"/>
          </a:p>
        </p:txBody>
      </p:sp>
      <p:grpSp>
        <p:nvGrpSpPr>
          <p:cNvPr id="6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12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13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16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17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1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21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22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25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26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29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30" name="Gruppierung 29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31" name="Bild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32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34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33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5056910" y="2476131"/>
            <a:ext cx="3608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Kurze Umfrage: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Wer von Ihnen programmiert?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Wer weiß, was „</a:t>
            </a:r>
            <a:r>
              <a:rPr lang="de-DE" dirty="0" err="1" smtClean="0"/>
              <a:t>Assertions</a:t>
            </a:r>
            <a:r>
              <a:rPr lang="de-DE" dirty="0" smtClean="0"/>
              <a:t>“ sind?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Wer verwendet </a:t>
            </a:r>
            <a:r>
              <a:rPr lang="de-DE" dirty="0" err="1" smtClean="0"/>
              <a:t>Assertions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30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err="1" smtClean="0"/>
              <a:t>Automatisierte</a:t>
            </a:r>
            <a:r>
              <a:rPr lang="en-US" dirty="0" smtClean="0"/>
              <a:t> </a:t>
            </a:r>
            <a:r>
              <a:rPr lang="en-US" dirty="0" err="1" smtClean="0"/>
              <a:t>Fehlersuche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" name="Picture 9" descr="ge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483" y="2286000"/>
            <a:ext cx="2514600" cy="167849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grpSp>
        <p:nvGrpSpPr>
          <p:cNvPr id="12" name="Gruppierung 11"/>
          <p:cNvGrpSpPr/>
          <p:nvPr/>
        </p:nvGrpSpPr>
        <p:grpSpPr>
          <a:xfrm>
            <a:off x="1627409" y="2824000"/>
            <a:ext cx="1650074" cy="609600"/>
            <a:chOff x="1627409" y="2824000"/>
            <a:chExt cx="1650074" cy="609600"/>
          </a:xfrm>
        </p:grpSpPr>
        <p:sp>
          <p:nvSpPr>
            <p:cNvPr id="33" name="Right Arrow 13"/>
            <p:cNvSpPr/>
            <p:nvPr/>
          </p:nvSpPr>
          <p:spPr>
            <a:xfrm>
              <a:off x="2820283" y="28240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6"/>
            <p:cNvSpPr txBox="1"/>
            <p:nvPr/>
          </p:nvSpPr>
          <p:spPr>
            <a:xfrm>
              <a:off x="1627409" y="2847090"/>
              <a:ext cx="1174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Eingabe</a:t>
              </a:r>
              <a:endParaRPr lang="en-US" sz="2400" dirty="0"/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5792083" y="2819400"/>
            <a:ext cx="1709165" cy="609600"/>
            <a:chOff x="5792083" y="2819400"/>
            <a:chExt cx="1709165" cy="609600"/>
          </a:xfrm>
        </p:grpSpPr>
        <p:sp>
          <p:nvSpPr>
            <p:cNvPr id="36" name="Right Arrow 15"/>
            <p:cNvSpPr/>
            <p:nvPr/>
          </p:nvSpPr>
          <p:spPr>
            <a:xfrm>
              <a:off x="5792083" y="28194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18"/>
            <p:cNvSpPr txBox="1"/>
            <p:nvPr/>
          </p:nvSpPr>
          <p:spPr>
            <a:xfrm>
              <a:off x="6249283" y="2819400"/>
              <a:ext cx="1251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Ausgabe</a:t>
              </a:r>
              <a:endParaRPr lang="en-US" sz="2400" dirty="0"/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3355977" y="2143133"/>
            <a:ext cx="2261377" cy="1752132"/>
            <a:chOff x="3355977" y="2143133"/>
            <a:chExt cx="2261377" cy="1752132"/>
          </a:xfrm>
        </p:grpSpPr>
        <p:sp>
          <p:nvSpPr>
            <p:cNvPr id="4" name="Rechteck 3"/>
            <p:cNvSpPr/>
            <p:nvPr/>
          </p:nvSpPr>
          <p:spPr>
            <a:xfrm>
              <a:off x="3355977" y="21431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3874756" y="2757198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4743741" y="22955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207153" y="2971935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580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39459"/>
              </p:ext>
            </p:extLst>
          </p:nvPr>
        </p:nvGraphicFramePr>
        <p:xfrm>
          <a:off x="3318843" y="2312498"/>
          <a:ext cx="2344690" cy="1598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</a:tblGrid>
              <a:tr h="240448"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</a:tr>
            </a:tbl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err="1" smtClean="0"/>
              <a:t>Automatisierte</a:t>
            </a:r>
            <a:r>
              <a:rPr lang="en-US" dirty="0" smtClean="0"/>
              <a:t> </a:t>
            </a:r>
            <a:r>
              <a:rPr lang="en-US" dirty="0" err="1" smtClean="0"/>
              <a:t>Fehlersuche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2" name="Gruppierung 11"/>
          <p:cNvGrpSpPr/>
          <p:nvPr/>
        </p:nvGrpSpPr>
        <p:grpSpPr>
          <a:xfrm>
            <a:off x="1627409" y="2824000"/>
            <a:ext cx="1650074" cy="609600"/>
            <a:chOff x="1627409" y="2824000"/>
            <a:chExt cx="1650074" cy="609600"/>
          </a:xfrm>
        </p:grpSpPr>
        <p:sp>
          <p:nvSpPr>
            <p:cNvPr id="33" name="Right Arrow 13"/>
            <p:cNvSpPr/>
            <p:nvPr/>
          </p:nvSpPr>
          <p:spPr>
            <a:xfrm>
              <a:off x="2820283" y="28240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6"/>
            <p:cNvSpPr txBox="1"/>
            <p:nvPr/>
          </p:nvSpPr>
          <p:spPr>
            <a:xfrm>
              <a:off x="1627409" y="2847090"/>
              <a:ext cx="1174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Eingabe</a:t>
              </a:r>
              <a:endParaRPr lang="en-US" sz="2400" dirty="0"/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5792083" y="2819400"/>
            <a:ext cx="1709165" cy="609600"/>
            <a:chOff x="5792083" y="2819400"/>
            <a:chExt cx="1709165" cy="609600"/>
          </a:xfrm>
        </p:grpSpPr>
        <p:sp>
          <p:nvSpPr>
            <p:cNvPr id="36" name="Right Arrow 15"/>
            <p:cNvSpPr/>
            <p:nvPr/>
          </p:nvSpPr>
          <p:spPr>
            <a:xfrm>
              <a:off x="5792083" y="28194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18"/>
            <p:cNvSpPr txBox="1"/>
            <p:nvPr/>
          </p:nvSpPr>
          <p:spPr>
            <a:xfrm>
              <a:off x="6249283" y="2819400"/>
              <a:ext cx="1251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Ausgabe</a:t>
              </a:r>
              <a:endParaRPr lang="en-US" sz="2400" dirty="0"/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3355977" y="2143133"/>
            <a:ext cx="2261377" cy="1752132"/>
            <a:chOff x="3355977" y="2143133"/>
            <a:chExt cx="2261377" cy="1752132"/>
          </a:xfrm>
        </p:grpSpPr>
        <p:sp>
          <p:nvSpPr>
            <p:cNvPr id="4" name="Rechteck 3"/>
            <p:cNvSpPr/>
            <p:nvPr/>
          </p:nvSpPr>
          <p:spPr>
            <a:xfrm>
              <a:off x="3355977" y="21431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3874756" y="2757198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4743741" y="22955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207153" y="2971935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3318843" y="4214091"/>
            <a:ext cx="2425018" cy="415638"/>
            <a:chOff x="3318843" y="4214091"/>
            <a:chExt cx="2425018" cy="415638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3318843" y="4214091"/>
              <a:ext cx="23446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5200122" y="426039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Zeit</a:t>
              </a:r>
              <a:endParaRPr lang="de-DE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253412" y="35878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714895" y="329919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408585" y="33111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5153816" y="278726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48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58828"/>
              </p:ext>
            </p:extLst>
          </p:nvPr>
        </p:nvGraphicFramePr>
        <p:xfrm>
          <a:off x="3318843" y="2312498"/>
          <a:ext cx="2344690" cy="1598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</a:tblGrid>
              <a:tr h="240448"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</a:tr>
            </a:tbl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err="1" smtClean="0"/>
              <a:t>Automatisierte</a:t>
            </a:r>
            <a:r>
              <a:rPr lang="en-US" dirty="0" smtClean="0"/>
              <a:t> </a:t>
            </a:r>
            <a:r>
              <a:rPr lang="en-US" dirty="0" err="1" smtClean="0"/>
              <a:t>Fehlersuche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3355977" y="2143133"/>
            <a:ext cx="2261377" cy="1752132"/>
            <a:chOff x="3355977" y="2143133"/>
            <a:chExt cx="2261377" cy="1752132"/>
          </a:xfrm>
        </p:grpSpPr>
        <p:sp>
          <p:nvSpPr>
            <p:cNvPr id="4" name="Rechteck 3"/>
            <p:cNvSpPr/>
            <p:nvPr/>
          </p:nvSpPr>
          <p:spPr>
            <a:xfrm>
              <a:off x="3355977" y="21431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3874756" y="2757198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4743741" y="22955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207153" y="2971935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3318843" y="4214091"/>
            <a:ext cx="2425018" cy="415638"/>
            <a:chOff x="3318843" y="4214091"/>
            <a:chExt cx="2425018" cy="415638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3318843" y="4214091"/>
              <a:ext cx="23446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5200122" y="426039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Zeit</a:t>
              </a:r>
              <a:endParaRPr lang="de-DE" dirty="0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253412" y="35878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714895" y="329919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408585" y="33111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5153816" y="278726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grpSp>
        <p:nvGrpSpPr>
          <p:cNvPr id="56" name="Gruppierung 55"/>
          <p:cNvGrpSpPr/>
          <p:nvPr/>
        </p:nvGrpSpPr>
        <p:grpSpPr>
          <a:xfrm rot="16200000">
            <a:off x="2021460" y="2877488"/>
            <a:ext cx="1685395" cy="460443"/>
            <a:chOff x="3318843" y="3753648"/>
            <a:chExt cx="2344690" cy="460443"/>
          </a:xfrm>
        </p:grpSpPr>
        <p:cxnSp>
          <p:nvCxnSpPr>
            <p:cNvPr id="57" name="Gerade Verbindung mit Pfeil 56"/>
            <p:cNvCxnSpPr/>
            <p:nvPr/>
          </p:nvCxnSpPr>
          <p:spPr>
            <a:xfrm>
              <a:off x="3318843" y="4214091"/>
              <a:ext cx="23446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4329909" y="3753648"/>
              <a:ext cx="1048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Eingaben</a:t>
              </a:r>
              <a:endParaRPr lang="de-DE" dirty="0"/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3715069" y="278726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61" name="Textfeld 60"/>
          <p:cNvSpPr txBox="1"/>
          <p:nvPr/>
        </p:nvSpPr>
        <p:spPr>
          <a:xfrm>
            <a:off x="4181445" y="358045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/>
          </a:p>
        </p:txBody>
      </p:sp>
      <p:sp>
        <p:nvSpPr>
          <p:cNvPr id="63" name="Lightning Bolt 100"/>
          <p:cNvSpPr/>
          <p:nvPr/>
        </p:nvSpPr>
        <p:spPr>
          <a:xfrm>
            <a:off x="4743741" y="2619859"/>
            <a:ext cx="381000" cy="381000"/>
          </a:xfrm>
          <a:prstGeom prst="lightningBol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13"/>
          <p:cNvCxnSpPr/>
          <p:nvPr/>
        </p:nvCxnSpPr>
        <p:spPr>
          <a:xfrm>
            <a:off x="2956325" y="3668522"/>
            <a:ext cx="2761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0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39 L -0.00122 -0.10231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erste Bug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0" y="2044307"/>
            <a:ext cx="7544522" cy="18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23637" y="4225637"/>
            <a:ext cx="735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dirty="0" err="1" smtClean="0">
                <a:cs typeface="Monaco" charset="0"/>
                <a:sym typeface="Monaco" charset="0"/>
              </a:rPr>
              <a:t>Gefunden</a:t>
            </a:r>
            <a:r>
              <a:rPr lang="en-US" dirty="0" smtClean="0">
                <a:cs typeface="Monaco" charset="0"/>
                <a:sym typeface="Monaco" charset="0"/>
              </a:rPr>
              <a:t> von </a:t>
            </a:r>
            <a:r>
              <a:rPr lang="en-US" dirty="0" err="1" smtClean="0">
                <a:cs typeface="Monaco" charset="0"/>
                <a:sym typeface="Monaco" charset="0"/>
              </a:rPr>
              <a:t>einem</a:t>
            </a:r>
            <a:r>
              <a:rPr lang="en-US" dirty="0" smtClean="0">
                <a:cs typeface="Monaco" charset="0"/>
                <a:sym typeface="Monaco" charset="0"/>
              </a:rPr>
              <a:t> </a:t>
            </a:r>
            <a:r>
              <a:rPr lang="en-US" dirty="0" err="1" smtClean="0">
                <a:cs typeface="Monaco" charset="0"/>
                <a:sym typeface="Monaco" charset="0"/>
              </a:rPr>
              <a:t>Techniker</a:t>
            </a:r>
            <a:r>
              <a:rPr lang="en-US" dirty="0" smtClean="0">
                <a:cs typeface="Monaco" charset="0"/>
                <a:sym typeface="Monaco" charset="0"/>
              </a:rPr>
              <a:t> </a:t>
            </a:r>
            <a:r>
              <a:rPr lang="en-US" dirty="0" err="1" smtClean="0">
                <a:cs typeface="Monaco" charset="0"/>
                <a:sym typeface="Monaco" charset="0"/>
              </a:rPr>
              <a:t>im</a:t>
            </a:r>
            <a:r>
              <a:rPr lang="en-US" dirty="0" smtClean="0">
                <a:cs typeface="Monaco" charset="0"/>
                <a:sym typeface="Monaco" charset="0"/>
              </a:rPr>
              <a:t> Harvard </a:t>
            </a:r>
            <a:r>
              <a:rPr lang="en-US" dirty="0">
                <a:cs typeface="Monaco" charset="0"/>
                <a:sym typeface="Monaco" charset="0"/>
              </a:rPr>
              <a:t>Mark II </a:t>
            </a:r>
            <a:r>
              <a:rPr lang="en-US" dirty="0" err="1" smtClean="0">
                <a:cs typeface="Monaco" charset="0"/>
                <a:sym typeface="Monaco" charset="0"/>
              </a:rPr>
              <a:t>Rechner</a:t>
            </a:r>
            <a:r>
              <a:rPr lang="en-US" dirty="0" smtClean="0">
                <a:cs typeface="Monaco" charset="0"/>
                <a:sym typeface="Monaco" charset="0"/>
              </a:rPr>
              <a:t> am 9. September, </a:t>
            </a:r>
            <a:r>
              <a:rPr lang="en-US" dirty="0">
                <a:cs typeface="Monaco" charset="0"/>
                <a:sym typeface="Monaco" charset="0"/>
              </a:rPr>
              <a:t>1947</a:t>
            </a:r>
            <a:r>
              <a:rPr lang="en-US" dirty="0" smtClean="0">
                <a:cs typeface="Monaco" charset="0"/>
                <a:sym typeface="Monaco" charset="0"/>
              </a:rPr>
              <a:t>. </a:t>
            </a:r>
            <a:r>
              <a:rPr lang="en-US" dirty="0" err="1" smtClean="0">
                <a:cs typeface="Monaco" charset="0"/>
                <a:sym typeface="Monaco" charset="0"/>
              </a:rPr>
              <a:t>Heute</a:t>
            </a:r>
            <a:r>
              <a:rPr lang="en-US" dirty="0" smtClean="0">
                <a:cs typeface="Monaco" charset="0"/>
                <a:sym typeface="Monaco" charset="0"/>
              </a:rPr>
              <a:t> </a:t>
            </a:r>
            <a:r>
              <a:rPr lang="en-US" dirty="0" err="1">
                <a:cs typeface="Monaco" charset="0"/>
                <a:sym typeface="Monaco" charset="0"/>
              </a:rPr>
              <a:t>a</a:t>
            </a:r>
            <a:r>
              <a:rPr lang="en-US" dirty="0" err="1" smtClean="0">
                <a:cs typeface="Monaco" charset="0"/>
                <a:sym typeface="Monaco" charset="0"/>
              </a:rPr>
              <a:t>usgestellt</a:t>
            </a:r>
            <a:r>
              <a:rPr lang="en-US" dirty="0" smtClean="0">
                <a:cs typeface="Monaco" charset="0"/>
                <a:sym typeface="Monaco" charset="0"/>
              </a:rPr>
              <a:t> </a:t>
            </a:r>
            <a:r>
              <a:rPr lang="en-US" dirty="0" err="1" smtClean="0">
                <a:cs typeface="Monaco" charset="0"/>
                <a:sym typeface="Monaco" charset="0"/>
              </a:rPr>
              <a:t>im</a:t>
            </a:r>
            <a:r>
              <a:rPr lang="en-US" dirty="0" smtClean="0">
                <a:cs typeface="Monaco" charset="0"/>
                <a:sym typeface="Monaco" charset="0"/>
              </a:rPr>
              <a:t> Smithsonian Museum, </a:t>
            </a:r>
            <a:r>
              <a:rPr lang="en-US" dirty="0">
                <a:cs typeface="Monaco" charset="0"/>
                <a:sym typeface="Monaco" charset="0"/>
              </a:rPr>
              <a:t>Washington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31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09671"/>
              </p:ext>
            </p:extLst>
          </p:nvPr>
        </p:nvGraphicFramePr>
        <p:xfrm>
          <a:off x="3318843" y="2312498"/>
          <a:ext cx="2344690" cy="1598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</a:tblGrid>
              <a:tr h="240448"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</a:tr>
            </a:tbl>
          </a:graphicData>
        </a:graphic>
      </p:graphicFrame>
      <p:sp>
        <p:nvSpPr>
          <p:cNvPr id="3" name="Wolke 2"/>
          <p:cNvSpPr/>
          <p:nvPr/>
        </p:nvSpPr>
        <p:spPr>
          <a:xfrm>
            <a:off x="3541521" y="2555991"/>
            <a:ext cx="1734127" cy="1124537"/>
          </a:xfrm>
          <a:prstGeom prst="cloud">
            <a:avLst/>
          </a:prstGeom>
          <a:solidFill>
            <a:schemeClr val="bg1">
              <a:lumMod val="75000"/>
              <a:alpha val="80000"/>
            </a:schemeClr>
          </a:solidFill>
          <a:ln>
            <a:solidFill>
              <a:schemeClr val="bg1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err="1" smtClean="0"/>
              <a:t>Automatisierte</a:t>
            </a:r>
            <a:r>
              <a:rPr lang="en-US" dirty="0" smtClean="0"/>
              <a:t> </a:t>
            </a:r>
            <a:r>
              <a:rPr lang="en-US" dirty="0" err="1" smtClean="0"/>
              <a:t>Fehlersuche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3318843" y="4214091"/>
            <a:ext cx="2425018" cy="415638"/>
            <a:chOff x="3318843" y="4214091"/>
            <a:chExt cx="2425018" cy="415638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3318843" y="4214091"/>
              <a:ext cx="23446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5200122" y="426039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Zeit</a:t>
              </a:r>
              <a:endParaRPr lang="de-DE" dirty="0"/>
            </a:p>
          </p:txBody>
        </p:sp>
      </p:grpSp>
      <p:grpSp>
        <p:nvGrpSpPr>
          <p:cNvPr id="56" name="Gruppierung 55"/>
          <p:cNvGrpSpPr/>
          <p:nvPr/>
        </p:nvGrpSpPr>
        <p:grpSpPr>
          <a:xfrm rot="16200000">
            <a:off x="2021460" y="2877488"/>
            <a:ext cx="1685395" cy="460443"/>
            <a:chOff x="3318843" y="3753648"/>
            <a:chExt cx="2344690" cy="460443"/>
          </a:xfrm>
        </p:grpSpPr>
        <p:cxnSp>
          <p:nvCxnSpPr>
            <p:cNvPr id="57" name="Gerade Verbindung mit Pfeil 56"/>
            <p:cNvCxnSpPr/>
            <p:nvPr/>
          </p:nvCxnSpPr>
          <p:spPr>
            <a:xfrm>
              <a:off x="3318843" y="4214091"/>
              <a:ext cx="23446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4329909" y="3753648"/>
              <a:ext cx="1048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Eingaben</a:t>
              </a:r>
              <a:endParaRPr lang="de-DE" dirty="0"/>
            </a:p>
          </p:txBody>
        </p:sp>
      </p:grpSp>
      <p:cxnSp>
        <p:nvCxnSpPr>
          <p:cNvPr id="14" name="Gerade Verbindung 13"/>
          <p:cNvCxnSpPr/>
          <p:nvPr/>
        </p:nvCxnSpPr>
        <p:spPr>
          <a:xfrm>
            <a:off x="2956325" y="2814192"/>
            <a:ext cx="2761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iagonal liegende Ecken des Rechtecks schneiden 10"/>
          <p:cNvSpPr/>
          <p:nvPr/>
        </p:nvSpPr>
        <p:spPr>
          <a:xfrm rot="19141243">
            <a:off x="1805834" y="1976969"/>
            <a:ext cx="2486068" cy="671059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COVERAGE METRICS</a:t>
            </a:r>
            <a:endParaRPr lang="de-DE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5833249" y="2387261"/>
            <a:ext cx="3005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Kurze Umfrage: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Wer von Ihnen testet</a:t>
            </a:r>
            <a:br>
              <a:rPr lang="de-DE" dirty="0" smtClean="0"/>
            </a:br>
            <a:r>
              <a:rPr lang="de-DE" dirty="0" smtClean="0"/>
              <a:t>(systematisch)?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Welche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Metriken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kennen Sie?</a:t>
            </a:r>
          </a:p>
        </p:txBody>
      </p:sp>
      <p:sp>
        <p:nvSpPr>
          <p:cNvPr id="15" name="&quot;Nein&quot;-Symbol 14"/>
          <p:cNvSpPr/>
          <p:nvPr/>
        </p:nvSpPr>
        <p:spPr>
          <a:xfrm>
            <a:off x="5355001" y="2265012"/>
            <a:ext cx="344058" cy="344058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0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26880"/>
              </p:ext>
            </p:extLst>
          </p:nvPr>
        </p:nvGraphicFramePr>
        <p:xfrm>
          <a:off x="3318843" y="2312498"/>
          <a:ext cx="2344690" cy="1598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  <a:gridCol w="234469"/>
              </a:tblGrid>
              <a:tr h="240448"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</a:tr>
              <a:tr h="240448"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68300" marR="68300" marT="34150" marB="34150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68300" marR="68300" marT="34150" marB="34150"/>
                </a:tc>
              </a:tr>
            </a:tbl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Automatisierte</a:t>
            </a:r>
            <a:r>
              <a:rPr lang="en-US" dirty="0" smtClean="0"/>
              <a:t> </a:t>
            </a:r>
            <a:r>
              <a:rPr lang="en-US" dirty="0" err="1" smtClean="0"/>
              <a:t>Testfallgenerierung</a:t>
            </a:r>
            <a:endParaRPr lang="en-US" dirty="0"/>
          </a:p>
        </p:txBody>
      </p: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3318843" y="4214091"/>
            <a:ext cx="2425018" cy="415638"/>
            <a:chOff x="3318843" y="4214091"/>
            <a:chExt cx="2425018" cy="415638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3318843" y="4214091"/>
              <a:ext cx="23446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5200122" y="426039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Zeit</a:t>
              </a:r>
              <a:endParaRPr lang="de-DE" dirty="0"/>
            </a:p>
          </p:txBody>
        </p:sp>
      </p:grpSp>
      <p:sp>
        <p:nvSpPr>
          <p:cNvPr id="15" name="&quot;Nein&quot;-Symbol 14"/>
          <p:cNvSpPr/>
          <p:nvPr/>
        </p:nvSpPr>
        <p:spPr>
          <a:xfrm>
            <a:off x="5355001" y="2265012"/>
            <a:ext cx="344058" cy="344058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2" name="Gekrümmte Verbindung 11"/>
          <p:cNvCxnSpPr/>
          <p:nvPr/>
        </p:nvCxnSpPr>
        <p:spPr>
          <a:xfrm flipV="1">
            <a:off x="3402157" y="2493818"/>
            <a:ext cx="1946584" cy="80818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uppierung 58"/>
          <p:cNvGrpSpPr/>
          <p:nvPr/>
        </p:nvGrpSpPr>
        <p:grpSpPr>
          <a:xfrm>
            <a:off x="1357612" y="2639419"/>
            <a:ext cx="1919871" cy="830997"/>
            <a:chOff x="1357612" y="2604784"/>
            <a:chExt cx="1919871" cy="830997"/>
          </a:xfrm>
        </p:grpSpPr>
        <p:sp>
          <p:nvSpPr>
            <p:cNvPr id="61" name="Right Arrow 13"/>
            <p:cNvSpPr/>
            <p:nvPr/>
          </p:nvSpPr>
          <p:spPr>
            <a:xfrm>
              <a:off x="2820283" y="28240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16"/>
            <p:cNvSpPr txBox="1"/>
            <p:nvPr/>
          </p:nvSpPr>
          <p:spPr>
            <a:xfrm>
              <a:off x="1357612" y="2604784"/>
              <a:ext cx="154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Generierte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Eingabe</a:t>
              </a:r>
              <a:endParaRPr lang="en-US" sz="2400" dirty="0"/>
            </a:p>
          </p:txBody>
        </p:sp>
      </p:grpSp>
      <p:grpSp>
        <p:nvGrpSpPr>
          <p:cNvPr id="63" name="Gruppierung 62"/>
          <p:cNvGrpSpPr/>
          <p:nvPr/>
        </p:nvGrpSpPr>
        <p:grpSpPr>
          <a:xfrm>
            <a:off x="5792083" y="2807855"/>
            <a:ext cx="1709165" cy="609600"/>
            <a:chOff x="5792083" y="2819400"/>
            <a:chExt cx="1709165" cy="609600"/>
          </a:xfrm>
        </p:grpSpPr>
        <p:sp>
          <p:nvSpPr>
            <p:cNvPr id="64" name="Right Arrow 15"/>
            <p:cNvSpPr/>
            <p:nvPr/>
          </p:nvSpPr>
          <p:spPr>
            <a:xfrm>
              <a:off x="5792083" y="28194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18"/>
            <p:cNvSpPr txBox="1"/>
            <p:nvPr/>
          </p:nvSpPr>
          <p:spPr>
            <a:xfrm>
              <a:off x="6249283" y="2819400"/>
              <a:ext cx="1251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Ausgabe</a:t>
              </a:r>
              <a:endParaRPr lang="en-US" sz="2400" dirty="0"/>
            </a:p>
          </p:txBody>
        </p:sp>
      </p:grpSp>
      <p:sp>
        <p:nvSpPr>
          <p:cNvPr id="18" name="Rechteck 17"/>
          <p:cNvSpPr/>
          <p:nvPr/>
        </p:nvSpPr>
        <p:spPr>
          <a:xfrm>
            <a:off x="7357655" y="2547086"/>
            <a:ext cx="73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?!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8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Vorlesungsinhalte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de-DE" sz="2000" dirty="0" smtClean="0"/>
              <a:t>Teil 1: Testen und Test-Tools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Assertions</a:t>
            </a:r>
            <a:r>
              <a:rPr lang="de-DE" sz="1800" dirty="0" smtClean="0"/>
              <a:t> und </a:t>
            </a:r>
            <a:r>
              <a:rPr lang="de-DE" sz="1800" dirty="0" err="1" smtClean="0"/>
              <a:t>Coding</a:t>
            </a:r>
            <a:r>
              <a:rPr lang="de-DE" sz="1800" dirty="0" smtClean="0"/>
              <a:t> Styles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Coverage</a:t>
            </a:r>
            <a:r>
              <a:rPr lang="de-DE" sz="1800" dirty="0" smtClean="0"/>
              <a:t> Kriterien und </a:t>
            </a:r>
            <a:r>
              <a:rPr lang="de-DE" sz="1800" dirty="0" err="1" smtClean="0"/>
              <a:t>Metriken</a:t>
            </a:r>
            <a:endParaRPr lang="de-DE" sz="1800" dirty="0" smtClean="0"/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Testfallgenerierung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6378448" y="1674106"/>
            <a:ext cx="819700" cy="1376218"/>
            <a:chOff x="4583545" y="3602182"/>
            <a:chExt cx="819700" cy="914400"/>
          </a:xfrm>
        </p:grpSpPr>
        <p:sp>
          <p:nvSpPr>
            <p:cNvPr id="5" name="Geschweifte Klammer rechts 4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738993" y="3917550"/>
              <a:ext cx="664252" cy="245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März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71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Spezifikationen</a:t>
            </a:r>
            <a:r>
              <a:rPr lang="en-US" dirty="0" smtClean="0"/>
              <a:t>/Assertion Languages</a:t>
            </a:r>
            <a:endParaRPr lang="en-US" dirty="0"/>
          </a:p>
        </p:txBody>
      </p:sp>
      <p:pic>
        <p:nvPicPr>
          <p:cNvPr id="30" name="Picture 9" descr="ge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483" y="2286000"/>
            <a:ext cx="2514600" cy="167849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grpSp>
        <p:nvGrpSpPr>
          <p:cNvPr id="12" name="Gruppierung 11"/>
          <p:cNvGrpSpPr/>
          <p:nvPr/>
        </p:nvGrpSpPr>
        <p:grpSpPr>
          <a:xfrm>
            <a:off x="1627409" y="2824000"/>
            <a:ext cx="1650074" cy="609600"/>
            <a:chOff x="1627409" y="2824000"/>
            <a:chExt cx="1650074" cy="609600"/>
          </a:xfrm>
        </p:grpSpPr>
        <p:sp>
          <p:nvSpPr>
            <p:cNvPr id="33" name="Right Arrow 13"/>
            <p:cNvSpPr/>
            <p:nvPr/>
          </p:nvSpPr>
          <p:spPr>
            <a:xfrm>
              <a:off x="2820283" y="28240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6"/>
            <p:cNvSpPr txBox="1"/>
            <p:nvPr/>
          </p:nvSpPr>
          <p:spPr>
            <a:xfrm>
              <a:off x="1627409" y="2847090"/>
              <a:ext cx="1174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Eingabe</a:t>
              </a:r>
              <a:endParaRPr lang="en-US" sz="2400" dirty="0"/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5792083" y="2819400"/>
            <a:ext cx="1709165" cy="609600"/>
            <a:chOff x="5792083" y="2819400"/>
            <a:chExt cx="1709165" cy="609600"/>
          </a:xfrm>
        </p:grpSpPr>
        <p:sp>
          <p:nvSpPr>
            <p:cNvPr id="36" name="Right Arrow 15"/>
            <p:cNvSpPr/>
            <p:nvPr/>
          </p:nvSpPr>
          <p:spPr>
            <a:xfrm>
              <a:off x="5792083" y="28194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18"/>
            <p:cNvSpPr txBox="1"/>
            <p:nvPr/>
          </p:nvSpPr>
          <p:spPr>
            <a:xfrm>
              <a:off x="6249283" y="2819400"/>
              <a:ext cx="1251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Ausgabe</a:t>
              </a:r>
              <a:endParaRPr lang="en-US" sz="2400" dirty="0"/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3355977" y="2143133"/>
            <a:ext cx="2261377" cy="1752132"/>
            <a:chOff x="3355977" y="2143133"/>
            <a:chExt cx="2261377" cy="1752132"/>
          </a:xfrm>
        </p:grpSpPr>
        <p:sp>
          <p:nvSpPr>
            <p:cNvPr id="4" name="Rechteck 3"/>
            <p:cNvSpPr/>
            <p:nvPr/>
          </p:nvSpPr>
          <p:spPr>
            <a:xfrm>
              <a:off x="3355977" y="21431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3874756" y="2757198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4743741" y="2295533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207153" y="2971935"/>
              <a:ext cx="4102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AT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de-A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grpSp>
        <p:nvGrpSpPr>
          <p:cNvPr id="46" name="Gruppierung 45"/>
          <p:cNvGrpSpPr/>
          <p:nvPr/>
        </p:nvGrpSpPr>
        <p:grpSpPr>
          <a:xfrm>
            <a:off x="3318843" y="4214091"/>
            <a:ext cx="2425018" cy="415638"/>
            <a:chOff x="3318843" y="4214091"/>
            <a:chExt cx="2425018" cy="415638"/>
          </a:xfrm>
        </p:grpSpPr>
        <p:cxnSp>
          <p:nvCxnSpPr>
            <p:cNvPr id="47" name="Gerade Verbindung mit Pfeil 46"/>
            <p:cNvCxnSpPr/>
            <p:nvPr/>
          </p:nvCxnSpPr>
          <p:spPr>
            <a:xfrm>
              <a:off x="3318843" y="4214091"/>
              <a:ext cx="23446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>
            <a:xfrm>
              <a:off x="5200122" y="426039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Zeit</a:t>
              </a:r>
              <a:endParaRPr lang="de-DE" dirty="0"/>
            </a:p>
          </p:txBody>
        </p:sp>
      </p:grpSp>
      <p:sp>
        <p:nvSpPr>
          <p:cNvPr id="2" name="Ovale Legende 1"/>
          <p:cNvSpPr/>
          <p:nvPr/>
        </p:nvSpPr>
        <p:spPr>
          <a:xfrm>
            <a:off x="3166803" y="1313729"/>
            <a:ext cx="1997364" cy="10646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x ≥ </a:t>
            </a:r>
            <a:r>
              <a:rPr lang="de-DE" sz="2400" dirty="0" err="1" smtClean="0">
                <a:solidFill>
                  <a:schemeClr val="tx1"/>
                </a:solidFill>
              </a:rPr>
              <a:t>y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0" name="Ovale Legende 49"/>
          <p:cNvSpPr/>
          <p:nvPr/>
        </p:nvSpPr>
        <p:spPr>
          <a:xfrm>
            <a:off x="5503884" y="3362947"/>
            <a:ext cx="1997364" cy="1064635"/>
          </a:xfrm>
          <a:prstGeom prst="wedgeEllipseCallout">
            <a:avLst>
              <a:gd name="adj1" fmla="val -49157"/>
              <a:gd name="adj2" fmla="val -351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z</a:t>
            </a:r>
            <a:r>
              <a:rPr lang="de-DE" sz="2400" dirty="0" smtClean="0">
                <a:solidFill>
                  <a:schemeClr val="tx1"/>
                </a:solidFill>
              </a:rPr>
              <a:t> ≠ </a:t>
            </a:r>
            <a:r>
              <a:rPr lang="de-DE" sz="2400" dirty="0">
                <a:solidFill>
                  <a:schemeClr val="tx1"/>
                </a:solidFill>
              </a:rPr>
              <a:t>1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p</a:t>
            </a:r>
            <a:r>
              <a:rPr lang="de-DE" sz="2400" dirty="0" smtClean="0">
                <a:solidFill>
                  <a:schemeClr val="tx1"/>
                </a:solidFill>
              </a:rPr>
              <a:t> ≠ NULL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1" name="Ovale Legende 50"/>
          <p:cNvSpPr/>
          <p:nvPr/>
        </p:nvSpPr>
        <p:spPr>
          <a:xfrm>
            <a:off x="6079836" y="1692563"/>
            <a:ext cx="1997364" cy="10646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=</a:t>
            </a:r>
            <a:r>
              <a:rPr lang="de-DE" sz="2400" dirty="0" smtClean="0">
                <a:solidFill>
                  <a:schemeClr val="tx1"/>
                </a:solidFill>
              </a:rPr>
              <a:t> 15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Spezifikationen</a:t>
            </a:r>
            <a:r>
              <a:rPr lang="en-US" dirty="0"/>
              <a:t> </a:t>
            </a:r>
            <a:r>
              <a:rPr lang="en-US" dirty="0" smtClean="0"/>
              <a:t>und Assertions</a:t>
            </a:r>
            <a:endParaRPr lang="en-US" dirty="0"/>
          </a:p>
        </p:txBody>
      </p: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sp>
        <p:nvSpPr>
          <p:cNvPr id="2" name="Ovale Legende 1"/>
          <p:cNvSpPr/>
          <p:nvPr/>
        </p:nvSpPr>
        <p:spPr>
          <a:xfrm>
            <a:off x="3166803" y="1313729"/>
            <a:ext cx="1997364" cy="10646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x ≥ </a:t>
            </a:r>
            <a:r>
              <a:rPr lang="de-DE" sz="2400" dirty="0" err="1" smtClean="0">
                <a:solidFill>
                  <a:schemeClr val="tx1"/>
                </a:solidFill>
              </a:rPr>
              <a:t>y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0" name="Ovale Legende 49"/>
          <p:cNvSpPr/>
          <p:nvPr/>
        </p:nvSpPr>
        <p:spPr>
          <a:xfrm>
            <a:off x="5503884" y="3362947"/>
            <a:ext cx="1997364" cy="1064635"/>
          </a:xfrm>
          <a:prstGeom prst="wedgeEllipseCallout">
            <a:avLst>
              <a:gd name="adj1" fmla="val -49157"/>
              <a:gd name="adj2" fmla="val -351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z</a:t>
            </a:r>
            <a:r>
              <a:rPr lang="de-DE" sz="2400" dirty="0" smtClean="0">
                <a:solidFill>
                  <a:schemeClr val="tx1"/>
                </a:solidFill>
              </a:rPr>
              <a:t> ≠ </a:t>
            </a:r>
            <a:r>
              <a:rPr lang="de-DE" sz="2400" dirty="0">
                <a:solidFill>
                  <a:schemeClr val="tx1"/>
                </a:solidFill>
              </a:rPr>
              <a:t>1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p</a:t>
            </a:r>
            <a:r>
              <a:rPr lang="de-DE" sz="2400" dirty="0" smtClean="0">
                <a:solidFill>
                  <a:schemeClr val="tx1"/>
                </a:solidFill>
              </a:rPr>
              <a:t> ≠ NULL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1" name="Ovale Legende 50"/>
          <p:cNvSpPr/>
          <p:nvPr/>
        </p:nvSpPr>
        <p:spPr>
          <a:xfrm>
            <a:off x="6079836" y="1692563"/>
            <a:ext cx="1997364" cy="10646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=</a:t>
            </a:r>
            <a:r>
              <a:rPr lang="de-DE" sz="2400" dirty="0" smtClean="0">
                <a:solidFill>
                  <a:schemeClr val="tx1"/>
                </a:solidFill>
              </a:rPr>
              <a:t> 15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155905" y="2754550"/>
            <a:ext cx="3634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Kurze Umfrage: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Wann</a:t>
            </a:r>
            <a:r>
              <a:rPr lang="de-DE" dirty="0" smtClean="0"/>
              <a:t> müssen </a:t>
            </a:r>
            <a:r>
              <a:rPr lang="de-DE" dirty="0" err="1" smtClean="0"/>
              <a:t>Assertions</a:t>
            </a:r>
            <a:r>
              <a:rPr lang="de-DE" dirty="0" smtClean="0"/>
              <a:t> halten?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/>
              <a:t> </a:t>
            </a:r>
            <a:r>
              <a:rPr lang="de-DE" dirty="0" smtClean="0"/>
              <a:t>Wenn alle </a:t>
            </a:r>
            <a:r>
              <a:rPr lang="de-DE" dirty="0" err="1" smtClean="0"/>
              <a:t>Assertions</a:t>
            </a:r>
            <a:r>
              <a:rPr lang="de-DE" dirty="0" smtClean="0"/>
              <a:t> halten, ist</a:t>
            </a:r>
            <a:br>
              <a:rPr lang="de-DE" dirty="0" smtClean="0"/>
            </a:br>
            <a:r>
              <a:rPr lang="de-DE" dirty="0" smtClean="0"/>
              <a:t> das Programm korrekt?</a:t>
            </a:r>
          </a:p>
        </p:txBody>
      </p:sp>
    </p:spTree>
    <p:extLst>
      <p:ext uri="{BB962C8B-B14F-4D97-AF65-F5344CB8AC3E}">
        <p14:creationId xmlns:p14="http://schemas.microsoft.com/office/powerpoint/2010/main" val="110510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Spezifikationen</a:t>
            </a:r>
            <a:r>
              <a:rPr lang="en-US" dirty="0"/>
              <a:t> </a:t>
            </a:r>
            <a:r>
              <a:rPr lang="en-US" dirty="0" smtClean="0"/>
              <a:t>und Assertions</a:t>
            </a:r>
            <a:endParaRPr lang="en-US" dirty="0"/>
          </a:p>
        </p:txBody>
      </p: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sp>
        <p:nvSpPr>
          <p:cNvPr id="2" name="Ovale Legende 1"/>
          <p:cNvSpPr/>
          <p:nvPr/>
        </p:nvSpPr>
        <p:spPr>
          <a:xfrm>
            <a:off x="3166803" y="1313729"/>
            <a:ext cx="1997364" cy="10646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x ≥ </a:t>
            </a:r>
            <a:r>
              <a:rPr lang="de-DE" sz="2400" dirty="0" err="1" smtClean="0">
                <a:solidFill>
                  <a:schemeClr val="tx1"/>
                </a:solidFill>
              </a:rPr>
              <a:t>y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0" name="Ovale Legende 49"/>
          <p:cNvSpPr/>
          <p:nvPr/>
        </p:nvSpPr>
        <p:spPr>
          <a:xfrm>
            <a:off x="5503884" y="3362947"/>
            <a:ext cx="1997364" cy="1064635"/>
          </a:xfrm>
          <a:prstGeom prst="wedgeEllipseCallout">
            <a:avLst>
              <a:gd name="adj1" fmla="val -49157"/>
              <a:gd name="adj2" fmla="val -351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z</a:t>
            </a:r>
            <a:r>
              <a:rPr lang="de-DE" sz="2400" dirty="0" smtClean="0">
                <a:solidFill>
                  <a:schemeClr val="tx1"/>
                </a:solidFill>
              </a:rPr>
              <a:t> ≠ </a:t>
            </a:r>
            <a:r>
              <a:rPr lang="de-DE" sz="2400" dirty="0">
                <a:solidFill>
                  <a:schemeClr val="tx1"/>
                </a:solidFill>
              </a:rPr>
              <a:t>1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p</a:t>
            </a:r>
            <a:r>
              <a:rPr lang="de-DE" sz="2400" dirty="0" smtClean="0">
                <a:solidFill>
                  <a:schemeClr val="tx1"/>
                </a:solidFill>
              </a:rPr>
              <a:t> ≠ NULL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1" name="Ovale Legende 50"/>
          <p:cNvSpPr/>
          <p:nvPr/>
        </p:nvSpPr>
        <p:spPr>
          <a:xfrm>
            <a:off x="6079836" y="1692563"/>
            <a:ext cx="1997364" cy="10646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=</a:t>
            </a:r>
            <a:r>
              <a:rPr lang="de-DE" sz="2400" dirty="0" smtClean="0">
                <a:solidFill>
                  <a:schemeClr val="tx1"/>
                </a:solidFill>
              </a:rPr>
              <a:t> 15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155905" y="2754550"/>
            <a:ext cx="37753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Noch eine Umfrage: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 In </a:t>
            </a:r>
            <a:r>
              <a:rPr lang="de-DE" dirty="0" smtClean="0">
                <a:solidFill>
                  <a:srgbClr val="FF0000"/>
                </a:solidFill>
              </a:rPr>
              <a:t>welcher Sprache</a:t>
            </a:r>
            <a:r>
              <a:rPr lang="de-DE" dirty="0" smtClean="0"/>
              <a:t> sind </a:t>
            </a:r>
            <a:r>
              <a:rPr lang="de-DE" dirty="0" err="1" smtClean="0"/>
              <a:t>Assertions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geschrieben?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 Was kann man mit </a:t>
            </a:r>
            <a:r>
              <a:rPr lang="de-DE" dirty="0" err="1" smtClean="0"/>
              <a:t>Assertions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nicht</a:t>
            </a:r>
            <a:r>
              <a:rPr lang="de-DE" dirty="0" smtClean="0"/>
              <a:t> ausdrücken?</a:t>
            </a:r>
          </a:p>
        </p:txBody>
      </p:sp>
    </p:spTree>
    <p:extLst>
      <p:ext uri="{BB962C8B-B14F-4D97-AF65-F5344CB8AC3E}">
        <p14:creationId xmlns:p14="http://schemas.microsoft.com/office/powerpoint/2010/main" val="181814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Spezifikationen</a:t>
            </a:r>
            <a:r>
              <a:rPr lang="en-US" dirty="0" smtClean="0"/>
              <a:t>/Assertion Languages</a:t>
            </a:r>
            <a:endParaRPr lang="en-US" dirty="0"/>
          </a:p>
        </p:txBody>
      </p:sp>
      <p:pic>
        <p:nvPicPr>
          <p:cNvPr id="30" name="Picture 9" descr="ge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483" y="2286000"/>
            <a:ext cx="2514600" cy="167849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grpSp>
        <p:nvGrpSpPr>
          <p:cNvPr id="12" name="Gruppierung 11"/>
          <p:cNvGrpSpPr/>
          <p:nvPr/>
        </p:nvGrpSpPr>
        <p:grpSpPr>
          <a:xfrm>
            <a:off x="1627409" y="2824000"/>
            <a:ext cx="1650074" cy="609600"/>
            <a:chOff x="1627409" y="2824000"/>
            <a:chExt cx="1650074" cy="609600"/>
          </a:xfrm>
        </p:grpSpPr>
        <p:sp>
          <p:nvSpPr>
            <p:cNvPr id="33" name="Right Arrow 13"/>
            <p:cNvSpPr/>
            <p:nvPr/>
          </p:nvSpPr>
          <p:spPr>
            <a:xfrm>
              <a:off x="2820283" y="28240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6"/>
            <p:cNvSpPr txBox="1"/>
            <p:nvPr/>
          </p:nvSpPr>
          <p:spPr>
            <a:xfrm>
              <a:off x="1627409" y="2847090"/>
              <a:ext cx="1174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Eingabe</a:t>
              </a:r>
              <a:endParaRPr lang="en-US" sz="2400" dirty="0"/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5792083" y="2819400"/>
            <a:ext cx="1709165" cy="609600"/>
            <a:chOff x="5792083" y="2819400"/>
            <a:chExt cx="1709165" cy="609600"/>
          </a:xfrm>
        </p:grpSpPr>
        <p:sp>
          <p:nvSpPr>
            <p:cNvPr id="36" name="Right Arrow 15"/>
            <p:cNvSpPr/>
            <p:nvPr/>
          </p:nvSpPr>
          <p:spPr>
            <a:xfrm>
              <a:off x="5792083" y="2819400"/>
              <a:ext cx="457200" cy="609600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18"/>
            <p:cNvSpPr txBox="1"/>
            <p:nvPr/>
          </p:nvSpPr>
          <p:spPr>
            <a:xfrm>
              <a:off x="6249283" y="2819400"/>
              <a:ext cx="1251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Ausgabe</a:t>
              </a:r>
              <a:endParaRPr lang="en-US" sz="2400" dirty="0"/>
            </a:p>
          </p:txBody>
        </p:sp>
      </p:grp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98" name="Gruppierung 97"/>
          <p:cNvGrpSpPr/>
          <p:nvPr/>
        </p:nvGrpSpPr>
        <p:grpSpPr>
          <a:xfrm>
            <a:off x="7636658" y="5031419"/>
            <a:ext cx="1116274" cy="1220090"/>
            <a:chOff x="7636658" y="5031419"/>
            <a:chExt cx="1116274" cy="1220090"/>
          </a:xfrm>
        </p:grpSpPr>
        <p:pic>
          <p:nvPicPr>
            <p:cNvPr id="99" name="Bild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7351" y="5231488"/>
              <a:ext cx="648855" cy="648855"/>
            </a:xfrm>
            <a:prstGeom prst="rect">
              <a:avLst/>
            </a:prstGeom>
          </p:spPr>
        </p:pic>
        <p:grpSp>
          <p:nvGrpSpPr>
            <p:cNvPr id="100" name="Group 28"/>
            <p:cNvGrpSpPr/>
            <p:nvPr/>
          </p:nvGrpSpPr>
          <p:grpSpPr>
            <a:xfrm>
              <a:off x="7645023" y="5454992"/>
              <a:ext cx="307777" cy="796517"/>
              <a:chOff x="3094379" y="5452677"/>
              <a:chExt cx="307777" cy="796517"/>
            </a:xfrm>
          </p:grpSpPr>
          <p:cxnSp>
            <p:nvCxnSpPr>
              <p:cNvPr id="102" name="Straight Connector 32"/>
              <p:cNvCxnSpPr/>
              <p:nvPr/>
            </p:nvCxnSpPr>
            <p:spPr>
              <a:xfrm rot="5400000">
                <a:off x="3148807" y="5737225"/>
                <a:ext cx="41275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3"/>
              <p:cNvCxnSpPr/>
              <p:nvPr/>
            </p:nvCxnSpPr>
            <p:spPr>
              <a:xfrm rot="5400000">
                <a:off x="3202385" y="6096397"/>
                <a:ext cx="304006" cy="1588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40"/>
              <p:cNvSpPr txBox="1"/>
              <p:nvPr/>
            </p:nvSpPr>
            <p:spPr>
              <a:xfrm rot="16200000">
                <a:off x="2973944" y="5573112"/>
                <a:ext cx="548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2001</a:t>
                </a:r>
                <a:endParaRPr lang="en-US" sz="1400" dirty="0"/>
              </a:p>
            </p:txBody>
          </p:sp>
        </p:grpSp>
        <p:sp>
          <p:nvSpPr>
            <p:cNvPr id="101" name="TextBox 42"/>
            <p:cNvSpPr txBox="1"/>
            <p:nvPr/>
          </p:nvSpPr>
          <p:spPr>
            <a:xfrm>
              <a:off x="7636658" y="5031419"/>
              <a:ext cx="1116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Assertions in</a:t>
              </a:r>
              <a:endParaRPr lang="en-US" sz="1400" dirty="0"/>
            </a:p>
          </p:txBody>
        </p:sp>
      </p:grpSp>
      <p:cxnSp>
        <p:nvCxnSpPr>
          <p:cNvPr id="47" name="Gerade Verbindung mit Pfeil 46"/>
          <p:cNvCxnSpPr/>
          <p:nvPr/>
        </p:nvCxnSpPr>
        <p:spPr>
          <a:xfrm>
            <a:off x="3318843" y="4214091"/>
            <a:ext cx="234469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200122" y="4260397"/>
            <a:ext cx="543739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Zeit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" name="Ovale Legende 1"/>
          <p:cNvSpPr/>
          <p:nvPr/>
        </p:nvSpPr>
        <p:spPr>
          <a:xfrm>
            <a:off x="2793479" y="1235364"/>
            <a:ext cx="3661272" cy="1060169"/>
          </a:xfrm>
          <a:prstGeom prst="wedgeEllipseCallout">
            <a:avLst>
              <a:gd name="adj1" fmla="val -24932"/>
              <a:gd name="adj2" fmla="val 733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Wenn REQ=1 dann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folgt irgendwann ACK=1 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Spezifikationen</a:t>
            </a:r>
            <a:r>
              <a:rPr lang="en-US" dirty="0" smtClean="0"/>
              <a:t>/Assertion Languages</a:t>
            </a:r>
            <a:endParaRPr lang="en-US" dirty="0"/>
          </a:p>
        </p:txBody>
      </p: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sp>
        <p:nvSpPr>
          <p:cNvPr id="2" name="Ovale Legende 1"/>
          <p:cNvSpPr/>
          <p:nvPr/>
        </p:nvSpPr>
        <p:spPr>
          <a:xfrm>
            <a:off x="2793479" y="1235364"/>
            <a:ext cx="3661272" cy="1060169"/>
          </a:xfrm>
          <a:prstGeom prst="wedgeEllipseCallout">
            <a:avLst>
              <a:gd name="adj1" fmla="val -24932"/>
              <a:gd name="adj2" fmla="val 733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Wenn REQ=1 dann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folgt irgendwann ACK=1 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24" y="2188660"/>
            <a:ext cx="2312111" cy="2842759"/>
          </a:xfrm>
          <a:prstGeom prst="rect">
            <a:avLst/>
          </a:prstGeom>
        </p:spPr>
      </p:pic>
      <p:grpSp>
        <p:nvGrpSpPr>
          <p:cNvPr id="45" name="Group 28"/>
          <p:cNvGrpSpPr/>
          <p:nvPr/>
        </p:nvGrpSpPr>
        <p:grpSpPr>
          <a:xfrm>
            <a:off x="5746784" y="5431190"/>
            <a:ext cx="307777" cy="796517"/>
            <a:chOff x="3094379" y="5452677"/>
            <a:chExt cx="307777" cy="796517"/>
          </a:xfrm>
        </p:grpSpPr>
        <p:cxnSp>
          <p:nvCxnSpPr>
            <p:cNvPr id="46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1977</a:t>
              </a:r>
              <a:endParaRPr lang="en-US" sz="1400" dirty="0"/>
            </a:p>
          </p:txBody>
        </p:sp>
      </p:grpSp>
      <p:sp>
        <p:nvSpPr>
          <p:cNvPr id="51" name="TextBox 42"/>
          <p:cNvSpPr txBox="1"/>
          <p:nvPr/>
        </p:nvSpPr>
        <p:spPr>
          <a:xfrm>
            <a:off x="5948040" y="560970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LTL</a:t>
            </a:r>
            <a:endParaRPr lang="en-US" sz="1400" dirty="0"/>
          </a:p>
        </p:txBody>
      </p:sp>
      <p:sp>
        <p:nvSpPr>
          <p:cNvPr id="52" name="TextBox 29"/>
          <p:cNvSpPr txBox="1"/>
          <p:nvPr/>
        </p:nvSpPr>
        <p:spPr>
          <a:xfrm>
            <a:off x="3355976" y="4385088"/>
            <a:ext cx="2298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Amir </a:t>
            </a:r>
            <a:r>
              <a:rPr lang="en-US" dirty="0" err="1" smtClean="0"/>
              <a:t>Pnueli</a:t>
            </a:r>
            <a:r>
              <a:rPr lang="en-US" dirty="0" smtClean="0"/>
              <a:t>, 1977:</a:t>
            </a:r>
          </a:p>
          <a:p>
            <a:r>
              <a:rPr lang="en-US" i="1" dirty="0" smtClean="0"/>
              <a:t>Linear Temporal Logic</a:t>
            </a:r>
            <a:endParaRPr lang="en-US" i="1" dirty="0"/>
          </a:p>
        </p:txBody>
      </p:sp>
      <p:sp>
        <p:nvSpPr>
          <p:cNvPr id="53" name="Textfeld 52"/>
          <p:cNvSpPr txBox="1"/>
          <p:nvPr/>
        </p:nvSpPr>
        <p:spPr>
          <a:xfrm>
            <a:off x="3739994" y="2731458"/>
            <a:ext cx="4532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Umfrage: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Wie</a:t>
            </a:r>
            <a:r>
              <a:rPr lang="de-DE" dirty="0" smtClean="0"/>
              <a:t> kann diese Assertion verletzt werden?</a:t>
            </a:r>
          </a:p>
          <a:p>
            <a:pPr marL="285750" indent="-285750">
              <a:buFont typeface="Wingdings" charset="2"/>
              <a:buChar char="ü"/>
            </a:pPr>
            <a:r>
              <a:rPr lang="de-DE" dirty="0"/>
              <a:t> </a:t>
            </a:r>
            <a:r>
              <a:rPr lang="de-DE" dirty="0" smtClean="0"/>
              <a:t>Können wir das durch </a:t>
            </a:r>
            <a:r>
              <a:rPr lang="de-DE" dirty="0" smtClean="0">
                <a:solidFill>
                  <a:srgbClr val="FF0000"/>
                </a:solidFill>
              </a:rPr>
              <a:t>Testen</a:t>
            </a:r>
            <a:r>
              <a:rPr lang="de-DE" dirty="0" smtClean="0"/>
              <a:t> feststellen?</a:t>
            </a:r>
          </a:p>
        </p:txBody>
      </p:sp>
    </p:spTree>
    <p:extLst>
      <p:ext uri="{BB962C8B-B14F-4D97-AF65-F5344CB8AC3E}">
        <p14:creationId xmlns:p14="http://schemas.microsoft.com/office/powerpoint/2010/main" val="162109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Spezifikationen</a:t>
            </a:r>
            <a:r>
              <a:rPr lang="en-US" dirty="0" smtClean="0"/>
              <a:t>/Assertion Languages</a:t>
            </a:r>
            <a:endParaRPr lang="en-US" dirty="0"/>
          </a:p>
        </p:txBody>
      </p:sp>
      <p:grpSp>
        <p:nvGrpSpPr>
          <p:cNvPr id="74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7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80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81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84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85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86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89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90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94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97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45" name="Group 28"/>
          <p:cNvGrpSpPr/>
          <p:nvPr/>
        </p:nvGrpSpPr>
        <p:grpSpPr>
          <a:xfrm>
            <a:off x="5746784" y="5431190"/>
            <a:ext cx="307777" cy="796517"/>
            <a:chOff x="3094379" y="5452677"/>
            <a:chExt cx="307777" cy="796517"/>
          </a:xfrm>
        </p:grpSpPr>
        <p:cxnSp>
          <p:nvCxnSpPr>
            <p:cNvPr id="46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1977</a:t>
              </a:r>
              <a:endParaRPr lang="en-US" sz="1400" dirty="0"/>
            </a:p>
          </p:txBody>
        </p:sp>
      </p:grpSp>
      <p:sp>
        <p:nvSpPr>
          <p:cNvPr id="51" name="TextBox 42"/>
          <p:cNvSpPr txBox="1"/>
          <p:nvPr/>
        </p:nvSpPr>
        <p:spPr>
          <a:xfrm>
            <a:off x="5948040" y="560970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LTL</a:t>
            </a:r>
            <a:endParaRPr lang="en-US" sz="1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2" y="1799944"/>
            <a:ext cx="889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2793479" y="1235364"/>
            <a:ext cx="3661272" cy="1060169"/>
          </a:xfrm>
          <a:prstGeom prst="wedgeEllipseCallout">
            <a:avLst>
              <a:gd name="adj1" fmla="val -24932"/>
              <a:gd name="adj2" fmla="val 733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Wenn REQ=1 dann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folgt irgendwann ACK=1 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37" name="Picture 43" descr="little_bo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542" y="4727022"/>
            <a:ext cx="1719129" cy="5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Vorlesungsinhalte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de-DE" sz="2000" dirty="0" smtClean="0"/>
              <a:t>Teil 1: Testen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Assertions</a:t>
            </a:r>
            <a:r>
              <a:rPr lang="de-DE" sz="1800" dirty="0" smtClean="0"/>
              <a:t> und </a:t>
            </a:r>
            <a:r>
              <a:rPr lang="de-DE" sz="1800" dirty="0" err="1" smtClean="0"/>
              <a:t>Coding</a:t>
            </a:r>
            <a:r>
              <a:rPr lang="de-DE" sz="1800" dirty="0" smtClean="0"/>
              <a:t> Styles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Coverage</a:t>
            </a:r>
            <a:r>
              <a:rPr lang="de-DE" sz="1800" dirty="0" smtClean="0"/>
              <a:t> Kriterien und </a:t>
            </a:r>
            <a:r>
              <a:rPr lang="de-DE" sz="1800" dirty="0" err="1" smtClean="0"/>
              <a:t>Metriken</a:t>
            </a:r>
            <a:endParaRPr lang="de-DE" sz="1800" dirty="0" smtClean="0"/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Testfallgenerierung</a:t>
            </a:r>
            <a:endParaRPr lang="de-DE" sz="1800" dirty="0"/>
          </a:p>
          <a:p>
            <a:pPr>
              <a:buFont typeface="Wingdings" charset="2"/>
              <a:buChar char="§"/>
            </a:pPr>
            <a:r>
              <a:rPr lang="de-DE" sz="2000" dirty="0" smtClean="0"/>
              <a:t>Teil 2: Tools aus der Logik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Aussagenlogik (und SAT Solver)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Prädikatenlogik (und SMT Solver)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Temporallogik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6378448" y="1685651"/>
            <a:ext cx="819700" cy="1246894"/>
            <a:chOff x="4583545" y="3602182"/>
            <a:chExt cx="819700" cy="914400"/>
          </a:xfrm>
        </p:grpSpPr>
        <p:sp>
          <p:nvSpPr>
            <p:cNvPr id="5" name="Geschweifte Klammer rechts 4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738993" y="3917550"/>
              <a:ext cx="664252" cy="270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März</a:t>
              </a:r>
              <a:endParaRPr lang="de-DE" dirty="0"/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6379926" y="3087274"/>
            <a:ext cx="781378" cy="1219186"/>
            <a:chOff x="4583545" y="3602182"/>
            <a:chExt cx="781378" cy="914400"/>
          </a:xfrm>
        </p:grpSpPr>
        <p:sp>
          <p:nvSpPr>
            <p:cNvPr id="9" name="Geschweifte Klammer rechts 8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738993" y="3917550"/>
              <a:ext cx="625930" cy="27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April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9369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s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-244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 Checking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39635" y="1265395"/>
            <a:ext cx="2668820" cy="3135745"/>
            <a:chOff x="847445" y="1230760"/>
            <a:chExt cx="2668820" cy="3135745"/>
          </a:xfrm>
        </p:grpSpPr>
        <p:pic>
          <p:nvPicPr>
            <p:cNvPr id="50" name="Picture 49" descr="turing_awar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645" y="1230760"/>
              <a:ext cx="2171700" cy="21717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47445" y="3443175"/>
              <a:ext cx="2668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Edmund Clarke (</a:t>
              </a:r>
              <a:r>
                <a:rPr lang="en-US" dirty="0" err="1" smtClean="0"/>
                <a:t>Dr.hc</a:t>
              </a:r>
              <a:r>
                <a:rPr lang="en-US" dirty="0" smtClean="0"/>
                <a:t>. TU)</a:t>
              </a:r>
            </a:p>
            <a:p>
              <a:r>
                <a:rPr lang="en-US" dirty="0" smtClean="0"/>
                <a:t>Allen Emerson</a:t>
              </a:r>
            </a:p>
            <a:p>
              <a:r>
                <a:rPr lang="en-US" dirty="0" smtClean="0"/>
                <a:t>Joseph </a:t>
              </a:r>
              <a:r>
                <a:rPr lang="en-US" dirty="0" err="1" smtClean="0"/>
                <a:t>Sifakis</a:t>
              </a:r>
              <a:endParaRPr lang="en-US" dirty="0"/>
            </a:p>
          </p:txBody>
        </p:sp>
      </p:grpSp>
      <p:grpSp>
        <p:nvGrpSpPr>
          <p:cNvPr id="59" name="Group 28"/>
          <p:cNvGrpSpPr/>
          <p:nvPr/>
        </p:nvGrpSpPr>
        <p:grpSpPr>
          <a:xfrm>
            <a:off x="6548551" y="5431902"/>
            <a:ext cx="307777" cy="796517"/>
            <a:chOff x="3094379" y="5452677"/>
            <a:chExt cx="307777" cy="796517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1981</a:t>
              </a:r>
              <a:endParaRPr lang="en-US" sz="14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63969" y="5433513"/>
            <a:ext cx="84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Model</a:t>
            </a:r>
          </a:p>
          <a:p>
            <a:r>
              <a:rPr lang="en-US" sz="1400" dirty="0" smtClean="0"/>
              <a:t>Checking</a:t>
            </a:r>
            <a:endParaRPr lang="en-US" sz="1400" dirty="0"/>
          </a:p>
        </p:txBody>
      </p:sp>
      <p:sp>
        <p:nvSpPr>
          <p:cNvPr id="64" name="Content Placeholder 107"/>
          <p:cNvSpPr txBox="1">
            <a:spLocks/>
          </p:cNvSpPr>
          <p:nvPr/>
        </p:nvSpPr>
        <p:spPr>
          <a:xfrm>
            <a:off x="3132243" y="1265393"/>
            <a:ext cx="5597600" cy="1990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Assertions 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Temporaler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err="1"/>
              <a:t>e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ndlichem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Zustandsraum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verifizierbar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err="1" smtClean="0"/>
              <a:t>Modelle</a:t>
            </a:r>
            <a:r>
              <a:rPr lang="en-US" sz="2000" dirty="0" smtClean="0"/>
              <a:t> </a:t>
            </a:r>
            <a:r>
              <a:rPr lang="en-US" sz="2000" dirty="0" err="1" smtClean="0"/>
              <a:t>statt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erreichbaren</a:t>
            </a:r>
            <a:r>
              <a:rPr lang="en-US" sz="2000" dirty="0" smtClean="0"/>
              <a:t> </a:t>
            </a:r>
            <a:r>
              <a:rPr lang="en-US" sz="2000" dirty="0" err="1" smtClean="0"/>
              <a:t>Zustände</a:t>
            </a:r>
            <a:r>
              <a:rPr lang="en-US" sz="2000" dirty="0" smtClean="0"/>
              <a:t> </a:t>
            </a:r>
            <a:r>
              <a:rPr lang="en-US" sz="2000" dirty="0" err="1" smtClean="0"/>
              <a:t>durchsuchen</a:t>
            </a:r>
            <a:r>
              <a:rPr lang="en-US" sz="2000" dirty="0" smtClean="0"/>
              <a:t>!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err="1" smtClean="0"/>
              <a:t>Funktioniert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nebenläufige</a:t>
            </a:r>
            <a:r>
              <a:rPr lang="en-US" sz="2000" dirty="0" smtClean="0"/>
              <a:t> </a:t>
            </a:r>
            <a:r>
              <a:rPr lang="en-US" sz="2000" dirty="0" err="1" smtClean="0"/>
              <a:t>Modelle</a:t>
            </a:r>
            <a:endParaRPr lang="en-US" sz="2000" dirty="0" smtClean="0"/>
          </a:p>
        </p:txBody>
      </p:sp>
      <p:grpSp>
        <p:nvGrpSpPr>
          <p:cNvPr id="55" name="Group 28"/>
          <p:cNvGrpSpPr/>
          <p:nvPr/>
        </p:nvGrpSpPr>
        <p:grpSpPr>
          <a:xfrm>
            <a:off x="5746784" y="5431190"/>
            <a:ext cx="307777" cy="796517"/>
            <a:chOff x="3094379" y="5452677"/>
            <a:chExt cx="307777" cy="796517"/>
          </a:xfrm>
        </p:grpSpPr>
        <p:cxnSp>
          <p:nvCxnSpPr>
            <p:cNvPr id="56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1977</a:t>
              </a:r>
              <a:endParaRPr lang="en-US" sz="1400" dirty="0"/>
            </a:p>
          </p:txBody>
        </p:sp>
      </p:grpSp>
      <p:sp>
        <p:nvSpPr>
          <p:cNvPr id="66" name="TextBox 42"/>
          <p:cNvSpPr txBox="1"/>
          <p:nvPr/>
        </p:nvSpPr>
        <p:spPr>
          <a:xfrm>
            <a:off x="5948040" y="560970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LTL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tate_space_explo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54475" y="2736426"/>
            <a:ext cx="643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A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State Space Explosion</a:t>
            </a:r>
            <a:endParaRPr lang="de-A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-244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Symbolic Model Checking</a:t>
            </a:r>
            <a:endParaRPr lang="en-US" sz="3600" dirty="0"/>
          </a:p>
        </p:txBody>
      </p:sp>
      <p:grpSp>
        <p:nvGrpSpPr>
          <p:cNvPr id="59" name="Group 28"/>
          <p:cNvGrpSpPr/>
          <p:nvPr/>
        </p:nvGrpSpPr>
        <p:grpSpPr>
          <a:xfrm>
            <a:off x="6548551" y="5431902"/>
            <a:ext cx="307777" cy="796517"/>
            <a:chOff x="3094379" y="5452677"/>
            <a:chExt cx="307777" cy="796517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1981</a:t>
              </a:r>
              <a:endParaRPr lang="en-US" sz="14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63969" y="5433513"/>
            <a:ext cx="33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</a:p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64" name="Content Placeholder 107"/>
          <p:cNvSpPr txBox="1">
            <a:spLocks/>
          </p:cNvSpPr>
          <p:nvPr/>
        </p:nvSpPr>
        <p:spPr>
          <a:xfrm>
            <a:off x="3132243" y="1265393"/>
            <a:ext cx="5597600" cy="199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noProof="0" dirty="0" err="1" smtClean="0"/>
              <a:t>Zustände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durch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Formeln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darstellen</a:t>
            </a:r>
            <a:r>
              <a:rPr lang="en-US" sz="2000" noProof="0" dirty="0"/>
              <a:t/>
            </a:r>
            <a:br>
              <a:rPr lang="en-US" sz="2000" noProof="0" dirty="0"/>
            </a:br>
            <a:r>
              <a:rPr lang="en-US" sz="2000" noProof="0" dirty="0" smtClean="0"/>
              <a:t>(</a:t>
            </a:r>
            <a:r>
              <a:rPr lang="en-US" sz="2000" noProof="0" dirty="0" err="1" smtClean="0"/>
              <a:t>eigentlich</a:t>
            </a:r>
            <a:r>
              <a:rPr lang="en-US" sz="2000" noProof="0" dirty="0" smtClean="0"/>
              <a:t> Binary Decision Diagrams)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err="1" smtClean="0"/>
              <a:t>Implementierung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SMV</a:t>
            </a:r>
            <a:r>
              <a:rPr lang="en-US" sz="2000" dirty="0" smtClean="0"/>
              <a:t> Model Checker</a:t>
            </a:r>
            <a:endParaRPr lang="en-US" sz="2000" noProof="0" dirty="0" smtClean="0"/>
          </a:p>
        </p:txBody>
      </p:sp>
      <p:grpSp>
        <p:nvGrpSpPr>
          <p:cNvPr id="55" name="Group 28"/>
          <p:cNvGrpSpPr/>
          <p:nvPr/>
        </p:nvGrpSpPr>
        <p:grpSpPr>
          <a:xfrm>
            <a:off x="5746784" y="5431190"/>
            <a:ext cx="307777" cy="796517"/>
            <a:chOff x="3094379" y="5452677"/>
            <a:chExt cx="307777" cy="796517"/>
          </a:xfrm>
        </p:grpSpPr>
        <p:cxnSp>
          <p:nvCxnSpPr>
            <p:cNvPr id="56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1977</a:t>
              </a:r>
              <a:endParaRPr lang="en-US" sz="1400" dirty="0"/>
            </a:p>
          </p:txBody>
        </p:sp>
      </p:grpSp>
      <p:sp>
        <p:nvSpPr>
          <p:cNvPr id="66" name="TextBox 42"/>
          <p:cNvSpPr txBox="1"/>
          <p:nvPr/>
        </p:nvSpPr>
        <p:spPr>
          <a:xfrm>
            <a:off x="5948040" y="560970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LTL</a:t>
            </a:r>
            <a:endParaRPr lang="en-US" sz="14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82" y="1858819"/>
            <a:ext cx="2525802" cy="1951182"/>
          </a:xfrm>
          <a:prstGeom prst="rect">
            <a:avLst/>
          </a:prstGeom>
        </p:spPr>
      </p:pic>
      <p:grpSp>
        <p:nvGrpSpPr>
          <p:cNvPr id="42" name="Group 28"/>
          <p:cNvGrpSpPr/>
          <p:nvPr/>
        </p:nvGrpSpPr>
        <p:grpSpPr>
          <a:xfrm>
            <a:off x="7047301" y="5445762"/>
            <a:ext cx="307777" cy="796517"/>
            <a:chOff x="3094379" y="5452677"/>
            <a:chExt cx="307777" cy="796517"/>
          </a:xfrm>
        </p:grpSpPr>
        <p:cxnSp>
          <p:nvCxnSpPr>
            <p:cNvPr id="44" name="Straight Connector 5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6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1990</a:t>
              </a:r>
              <a:endParaRPr lang="en-US" sz="1400" dirty="0"/>
            </a:p>
          </p:txBody>
        </p:sp>
      </p:grpSp>
      <p:sp>
        <p:nvSpPr>
          <p:cNvPr id="48" name="TextBox 62"/>
          <p:cNvSpPr txBox="1"/>
          <p:nvPr/>
        </p:nvSpPr>
        <p:spPr>
          <a:xfrm>
            <a:off x="7262719" y="5447373"/>
            <a:ext cx="1355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Symbolic</a:t>
            </a:r>
          </a:p>
          <a:p>
            <a:r>
              <a:rPr lang="en-US" sz="1400" dirty="0" smtClean="0"/>
              <a:t>Model Checking</a:t>
            </a:r>
            <a:endParaRPr lang="en-US" sz="14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38249"/>
              </p:ext>
            </p:extLst>
          </p:nvPr>
        </p:nvGraphicFramePr>
        <p:xfrm>
          <a:off x="4713932" y="3440545"/>
          <a:ext cx="20962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08"/>
                <a:gridCol w="1048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393790" y="2886486"/>
            <a:ext cx="75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</a:t>
            </a:r>
            <a:r>
              <a:rPr lang="de-DE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de-DE" dirty="0" smtClean="0"/>
              <a:t> Y</a:t>
            </a:r>
            <a:endParaRPr lang="de-DE" dirty="0"/>
          </a:p>
        </p:txBody>
      </p:sp>
      <p:sp>
        <p:nvSpPr>
          <p:cNvPr id="49" name="TextBox 50"/>
          <p:cNvSpPr txBox="1"/>
          <p:nvPr/>
        </p:nvSpPr>
        <p:spPr>
          <a:xfrm>
            <a:off x="291777" y="3835724"/>
            <a:ext cx="147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 McMillan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-244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Partial Order Reduction</a:t>
            </a:r>
            <a:endParaRPr lang="en-US" sz="3600" dirty="0"/>
          </a:p>
        </p:txBody>
      </p:sp>
      <p:grpSp>
        <p:nvGrpSpPr>
          <p:cNvPr id="59" name="Group 28"/>
          <p:cNvGrpSpPr/>
          <p:nvPr/>
        </p:nvGrpSpPr>
        <p:grpSpPr>
          <a:xfrm>
            <a:off x="6548551" y="5431902"/>
            <a:ext cx="307777" cy="796517"/>
            <a:chOff x="3094379" y="5452677"/>
            <a:chExt cx="307777" cy="796517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1981</a:t>
              </a:r>
              <a:endParaRPr lang="en-US" sz="14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63969" y="5433513"/>
            <a:ext cx="33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</a:p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64" name="Content Placeholder 107"/>
          <p:cNvSpPr txBox="1">
            <a:spLocks/>
          </p:cNvSpPr>
          <p:nvPr/>
        </p:nvSpPr>
        <p:spPr>
          <a:xfrm>
            <a:off x="2947984" y="3255818"/>
            <a:ext cx="5597600" cy="199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noProof="0" dirty="0" err="1" smtClean="0"/>
              <a:t>Nicht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alle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Programmabfolgen</a:t>
            </a:r>
            <a:r>
              <a:rPr lang="en-US" sz="2000" noProof="0" dirty="0" smtClean="0"/>
              <a:t> relevant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err="1" smtClean="0"/>
              <a:t>Implementierung</a:t>
            </a:r>
            <a:r>
              <a:rPr lang="en-US" sz="2000" dirty="0"/>
              <a:t>:</a:t>
            </a:r>
            <a:r>
              <a:rPr lang="en-US" sz="2000" dirty="0" smtClean="0"/>
              <a:t> SPIN Model Checker</a:t>
            </a:r>
          </a:p>
          <a:p>
            <a:pPr marL="1257300" lvl="2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noProof="0" dirty="0" err="1" smtClean="0"/>
              <a:t>Modellierungssprache</a:t>
            </a:r>
            <a:r>
              <a:rPr lang="en-US" sz="2000" noProof="0" dirty="0" smtClean="0"/>
              <a:t>: </a:t>
            </a:r>
            <a:r>
              <a:rPr lang="en-US" sz="2000" noProof="0" dirty="0" err="1" smtClean="0"/>
              <a:t>Promela</a:t>
            </a:r>
            <a:endParaRPr lang="en-US" sz="2000" noProof="0" dirty="0" smtClean="0"/>
          </a:p>
        </p:txBody>
      </p:sp>
      <p:grpSp>
        <p:nvGrpSpPr>
          <p:cNvPr id="55" name="Group 28"/>
          <p:cNvGrpSpPr/>
          <p:nvPr/>
        </p:nvGrpSpPr>
        <p:grpSpPr>
          <a:xfrm>
            <a:off x="5746784" y="5431190"/>
            <a:ext cx="307777" cy="796517"/>
            <a:chOff x="3094379" y="5452677"/>
            <a:chExt cx="307777" cy="796517"/>
          </a:xfrm>
        </p:grpSpPr>
        <p:cxnSp>
          <p:nvCxnSpPr>
            <p:cNvPr id="56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1977</a:t>
              </a:r>
              <a:endParaRPr lang="en-US" sz="1400" dirty="0"/>
            </a:p>
          </p:txBody>
        </p:sp>
      </p:grpSp>
      <p:sp>
        <p:nvSpPr>
          <p:cNvPr id="66" name="TextBox 42"/>
          <p:cNvSpPr txBox="1"/>
          <p:nvPr/>
        </p:nvSpPr>
        <p:spPr>
          <a:xfrm>
            <a:off x="5948040" y="560970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LTL</a:t>
            </a:r>
            <a:endParaRPr lang="en-US" sz="1400" dirty="0"/>
          </a:p>
        </p:txBody>
      </p:sp>
      <p:grpSp>
        <p:nvGrpSpPr>
          <p:cNvPr id="42" name="Group 28"/>
          <p:cNvGrpSpPr/>
          <p:nvPr/>
        </p:nvGrpSpPr>
        <p:grpSpPr>
          <a:xfrm>
            <a:off x="7047301" y="5445762"/>
            <a:ext cx="307777" cy="796517"/>
            <a:chOff x="3094379" y="5452677"/>
            <a:chExt cx="307777" cy="796517"/>
          </a:xfrm>
        </p:grpSpPr>
        <p:cxnSp>
          <p:nvCxnSpPr>
            <p:cNvPr id="44" name="Straight Connector 5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6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1990</a:t>
              </a:r>
              <a:endParaRPr lang="en-US" sz="1400" dirty="0"/>
            </a:p>
          </p:txBody>
        </p:sp>
      </p:grpSp>
      <p:pic>
        <p:nvPicPr>
          <p:cNvPr id="13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2" y="3255818"/>
            <a:ext cx="2025991" cy="2025991"/>
          </a:xfrm>
          <a:prstGeom prst="rect">
            <a:avLst/>
          </a:prstGeom>
        </p:spPr>
      </p:pic>
      <p:grpSp>
        <p:nvGrpSpPr>
          <p:cNvPr id="19" name="Gruppierung 18"/>
          <p:cNvGrpSpPr/>
          <p:nvPr/>
        </p:nvGrpSpPr>
        <p:grpSpPr>
          <a:xfrm>
            <a:off x="633352" y="1362813"/>
            <a:ext cx="3670806" cy="1527014"/>
            <a:chOff x="255539" y="1466722"/>
            <a:chExt cx="3670806" cy="1527014"/>
          </a:xfrm>
        </p:grpSpPr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39" y="1466722"/>
              <a:ext cx="1229719" cy="1527014"/>
            </a:xfrm>
            <a:prstGeom prst="rect">
              <a:avLst/>
            </a:prstGeom>
          </p:spPr>
        </p:pic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7162" y="1466722"/>
              <a:ext cx="954384" cy="1527014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7882" y="1466722"/>
              <a:ext cx="1228463" cy="1527014"/>
            </a:xfrm>
            <a:prstGeom prst="rect">
              <a:avLst/>
            </a:prstGeom>
          </p:spPr>
        </p:pic>
      </p:grpSp>
      <p:sp>
        <p:nvSpPr>
          <p:cNvPr id="53" name="TextBox 50"/>
          <p:cNvSpPr txBox="1"/>
          <p:nvPr/>
        </p:nvSpPr>
        <p:spPr>
          <a:xfrm>
            <a:off x="587172" y="2851851"/>
            <a:ext cx="70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Peled</a:t>
            </a:r>
            <a:endParaRPr lang="en-US" dirty="0" smtClean="0"/>
          </a:p>
        </p:txBody>
      </p:sp>
      <p:sp>
        <p:nvSpPr>
          <p:cNvPr id="54" name="TextBox 50"/>
          <p:cNvSpPr txBox="1"/>
          <p:nvPr/>
        </p:nvSpPr>
        <p:spPr>
          <a:xfrm>
            <a:off x="2708172" y="4912477"/>
            <a:ext cx="138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Holzmann</a:t>
            </a:r>
            <a:endParaRPr lang="en-US" dirty="0" smtClean="0"/>
          </a:p>
        </p:txBody>
      </p:sp>
      <p:sp>
        <p:nvSpPr>
          <p:cNvPr id="57" name="TextBox 50"/>
          <p:cNvSpPr txBox="1"/>
          <p:nvPr/>
        </p:nvSpPr>
        <p:spPr>
          <a:xfrm>
            <a:off x="1903797" y="2832418"/>
            <a:ext cx="113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Godefroid</a:t>
            </a:r>
            <a:endParaRPr lang="en-US" dirty="0" smtClean="0"/>
          </a:p>
        </p:txBody>
      </p:sp>
      <p:sp>
        <p:nvSpPr>
          <p:cNvPr id="67" name="TextBox 50"/>
          <p:cNvSpPr txBox="1"/>
          <p:nvPr/>
        </p:nvSpPr>
        <p:spPr>
          <a:xfrm>
            <a:off x="3025001" y="2820873"/>
            <a:ext cx="90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Valmari</a:t>
            </a:r>
            <a:endParaRPr lang="en-US" dirty="0"/>
          </a:p>
        </p:txBody>
      </p:sp>
      <p:sp>
        <p:nvSpPr>
          <p:cNvPr id="68" name="TextBox 62"/>
          <p:cNvSpPr txBox="1"/>
          <p:nvPr/>
        </p:nvSpPr>
        <p:spPr>
          <a:xfrm>
            <a:off x="7293162" y="5457525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Parial</a:t>
            </a:r>
            <a:r>
              <a:rPr lang="en-US" sz="1400" dirty="0" smtClean="0"/>
              <a:t> order</a:t>
            </a:r>
          </a:p>
          <a:p>
            <a:r>
              <a:rPr lang="en-US" sz="1400" dirty="0" smtClean="0"/>
              <a:t>reduction</a:t>
            </a:r>
            <a:endParaRPr lang="en-US" sz="1400" dirty="0"/>
          </a:p>
        </p:txBody>
      </p:sp>
      <p:sp>
        <p:nvSpPr>
          <p:cNvPr id="23" name="Pfeil nach unten 22"/>
          <p:cNvSpPr/>
          <p:nvPr/>
        </p:nvSpPr>
        <p:spPr>
          <a:xfrm rot="2700000">
            <a:off x="5746284" y="1525120"/>
            <a:ext cx="307778" cy="643966"/>
          </a:xfrm>
          <a:prstGeom prst="downArrow">
            <a:avLst>
              <a:gd name="adj1" fmla="val 2382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Pfeil nach unten 68"/>
          <p:cNvSpPr/>
          <p:nvPr/>
        </p:nvSpPr>
        <p:spPr>
          <a:xfrm rot="18900000">
            <a:off x="5764465" y="2048647"/>
            <a:ext cx="307778" cy="643966"/>
          </a:xfrm>
          <a:prstGeom prst="downArrow">
            <a:avLst>
              <a:gd name="adj1" fmla="val 2382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unten 69"/>
          <p:cNvSpPr/>
          <p:nvPr/>
        </p:nvSpPr>
        <p:spPr>
          <a:xfrm rot="2700000">
            <a:off x="6361415" y="2048648"/>
            <a:ext cx="307778" cy="643966"/>
          </a:xfrm>
          <a:prstGeom prst="downArrow">
            <a:avLst>
              <a:gd name="adj1" fmla="val 23823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Pfeil nach unten 70"/>
          <p:cNvSpPr/>
          <p:nvPr/>
        </p:nvSpPr>
        <p:spPr>
          <a:xfrm rot="18900000">
            <a:off x="6339993" y="1529538"/>
            <a:ext cx="307778" cy="643966"/>
          </a:xfrm>
          <a:prstGeom prst="downArrow">
            <a:avLst>
              <a:gd name="adj1" fmla="val 23823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5300404" y="1510610"/>
            <a:ext cx="57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x:=1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5295333" y="2201406"/>
            <a:ext cx="58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r>
              <a:rPr lang="de-DE" dirty="0" smtClean="0"/>
              <a:t>:=5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6578691" y="2210796"/>
            <a:ext cx="57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x:=1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6560360" y="1515028"/>
            <a:ext cx="58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r>
              <a:rPr lang="de-DE" dirty="0" smtClean="0"/>
              <a:t>:=5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71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Vorlesungsinhalte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de-DE" sz="2000" dirty="0" smtClean="0"/>
              <a:t>Teil 1: Testen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Assertions</a:t>
            </a:r>
            <a:r>
              <a:rPr lang="de-DE" sz="1800" dirty="0" smtClean="0"/>
              <a:t> und </a:t>
            </a:r>
            <a:r>
              <a:rPr lang="de-DE" sz="1800" dirty="0" err="1" smtClean="0"/>
              <a:t>Coding</a:t>
            </a:r>
            <a:r>
              <a:rPr lang="de-DE" sz="1800" dirty="0" smtClean="0"/>
              <a:t> Styles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Coverage</a:t>
            </a:r>
            <a:r>
              <a:rPr lang="de-DE" sz="1800" dirty="0" smtClean="0"/>
              <a:t> Kriterien und </a:t>
            </a:r>
            <a:r>
              <a:rPr lang="de-DE" sz="1800" dirty="0" err="1" smtClean="0"/>
              <a:t>Metriken</a:t>
            </a:r>
            <a:endParaRPr lang="de-DE" sz="1800" dirty="0" smtClean="0"/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Testfallgenerierung</a:t>
            </a:r>
            <a:endParaRPr lang="de-DE" sz="1800" dirty="0"/>
          </a:p>
          <a:p>
            <a:pPr>
              <a:buFont typeface="Wingdings" charset="2"/>
              <a:buChar char="§"/>
            </a:pPr>
            <a:r>
              <a:rPr lang="de-DE" sz="2000" dirty="0" smtClean="0"/>
              <a:t>Teil 2: Tools aus der Logik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Aussagenlogik (und SAT Solver)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Prädikatenlogik (und SMT Solver)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Temporallogik</a:t>
            </a:r>
          </a:p>
          <a:p>
            <a:pPr>
              <a:buFont typeface="Wingdings" charset="2"/>
              <a:buChar char="§"/>
            </a:pPr>
            <a:r>
              <a:rPr lang="de-DE" sz="2000" dirty="0" smtClean="0"/>
              <a:t>Teil 3: Verifikation von Modellen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SMV (symbolisches Model </a:t>
            </a:r>
            <a:r>
              <a:rPr lang="de-DE" sz="1800" dirty="0" err="1" smtClean="0"/>
              <a:t>Checking</a:t>
            </a:r>
            <a:r>
              <a:rPr lang="de-DE" sz="18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SPIN (Partial Order </a:t>
            </a:r>
            <a:r>
              <a:rPr lang="de-DE" sz="1800" dirty="0" err="1" smtClean="0"/>
              <a:t>Reduction</a:t>
            </a:r>
            <a:r>
              <a:rPr lang="de-DE" sz="1800" dirty="0" smtClean="0"/>
              <a:t>)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6378448" y="1685651"/>
            <a:ext cx="819700" cy="1246894"/>
            <a:chOff x="4583545" y="3602182"/>
            <a:chExt cx="819700" cy="914400"/>
          </a:xfrm>
        </p:grpSpPr>
        <p:sp>
          <p:nvSpPr>
            <p:cNvPr id="5" name="Geschweifte Klammer rechts 4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738993" y="3917550"/>
              <a:ext cx="664252" cy="270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März</a:t>
              </a:r>
              <a:endParaRPr lang="de-DE" dirty="0"/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6379926" y="3087274"/>
            <a:ext cx="781378" cy="1219186"/>
            <a:chOff x="4583545" y="3602182"/>
            <a:chExt cx="781378" cy="914400"/>
          </a:xfrm>
        </p:grpSpPr>
        <p:sp>
          <p:nvSpPr>
            <p:cNvPr id="9" name="Geschweifte Klammer rechts 8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738993" y="3917550"/>
              <a:ext cx="625930" cy="27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April</a:t>
              </a:r>
              <a:endParaRPr lang="de-DE" dirty="0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6379926" y="4458860"/>
            <a:ext cx="701015" cy="875140"/>
            <a:chOff x="4583545" y="3602182"/>
            <a:chExt cx="701015" cy="914400"/>
          </a:xfrm>
        </p:grpSpPr>
        <p:sp>
          <p:nvSpPr>
            <p:cNvPr id="12" name="Geschweifte Klammer rechts 11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38993" y="3917550"/>
              <a:ext cx="545567" cy="385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Mai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6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664541" y="5442653"/>
            <a:ext cx="307777" cy="796517"/>
            <a:chOff x="3094379" y="5452677"/>
            <a:chExt cx="307777" cy="796517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1967</a:t>
              </a:r>
              <a:endParaRPr lang="en-US" sz="1400" dirty="0"/>
            </a:p>
          </p:txBody>
        </p:sp>
      </p:grp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-117892"/>
            <a:ext cx="8229600" cy="1143000"/>
          </a:xfrm>
        </p:spPr>
        <p:txBody>
          <a:bodyPr/>
          <a:lstStyle/>
          <a:p>
            <a:r>
              <a:rPr lang="en-US" dirty="0" smtClean="0"/>
              <a:t>Assertions und </a:t>
            </a:r>
            <a:r>
              <a:rPr lang="en-US" dirty="0" err="1" smtClean="0"/>
              <a:t>Programmsemantik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7200" y="1475363"/>
            <a:ext cx="1715564" cy="2525423"/>
            <a:chOff x="953965" y="1417638"/>
            <a:chExt cx="1715564" cy="2525423"/>
          </a:xfrm>
        </p:grpSpPr>
        <p:pic>
          <p:nvPicPr>
            <p:cNvPr id="46" name="Picture 45" descr="floy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965" y="1417638"/>
              <a:ext cx="1715564" cy="224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1167450" y="3635284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Robert W. Floyd</a:t>
              </a:r>
              <a:endParaRPr lang="en-US" sz="1400" dirty="0"/>
            </a:p>
          </p:txBody>
        </p:sp>
      </p:grpSp>
      <p:pic>
        <p:nvPicPr>
          <p:cNvPr id="49" name="Picture 48" descr="floydf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950" y="835951"/>
            <a:ext cx="4946709" cy="4618721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577169" y="2597727"/>
            <a:ext cx="5935752" cy="1754327"/>
            <a:chOff x="2577169" y="2597727"/>
            <a:chExt cx="5935752" cy="1754327"/>
          </a:xfrm>
        </p:grpSpPr>
        <p:sp>
          <p:nvSpPr>
            <p:cNvPr id="51" name="TextBox 50"/>
            <p:cNvSpPr txBox="1"/>
            <p:nvPr/>
          </p:nvSpPr>
          <p:spPr>
            <a:xfrm>
              <a:off x="2577169" y="2597727"/>
              <a:ext cx="5935752" cy="175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“Then, by induction on the number of commands executed,</a:t>
              </a:r>
            </a:p>
            <a:p>
              <a:r>
                <a:rPr lang="en-US" dirty="0" smtClean="0"/>
                <a:t>one sees that if a program is entered by a connection whose</a:t>
              </a:r>
            </a:p>
            <a:p>
              <a:r>
                <a:rPr lang="en-US" dirty="0" smtClean="0"/>
                <a:t>associated proposition is then true, it will be left (if at all) by</a:t>
              </a:r>
            </a:p>
            <a:p>
              <a:r>
                <a:rPr lang="en-US" dirty="0" smtClean="0"/>
                <a:t>a connection whose associated proposition will be true at the </a:t>
              </a:r>
            </a:p>
            <a:p>
              <a:r>
                <a:rPr lang="en-US" dirty="0" smtClean="0"/>
                <a:t>time. By this means, we may prove certain properties of </a:t>
              </a:r>
            </a:p>
            <a:p>
              <a:r>
                <a:rPr lang="en-US" dirty="0" smtClean="0"/>
                <a:t>programs, […]</a:t>
              </a:r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355976" y="2897909"/>
              <a:ext cx="4217842" cy="1104465"/>
              <a:chOff x="3355976" y="2897909"/>
              <a:chExt cx="4217842" cy="1104465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355976" y="2897909"/>
                <a:ext cx="3906115" cy="158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606806" y="4000786"/>
                <a:ext cx="2967012" cy="158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072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10" name="Group 28"/>
          <p:cNvGrpSpPr/>
          <p:nvPr/>
        </p:nvGrpSpPr>
        <p:grpSpPr>
          <a:xfrm>
            <a:off x="5664541" y="5442653"/>
            <a:ext cx="307777" cy="796517"/>
            <a:chOff x="3094379" y="5452677"/>
            <a:chExt cx="307777" cy="796517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1967</a:t>
              </a:r>
              <a:endParaRPr lang="en-US" sz="1400" dirty="0"/>
            </a:p>
          </p:txBody>
        </p:sp>
      </p:grp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-1178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Floyd-Hoare </a:t>
            </a:r>
            <a:r>
              <a:rPr lang="en-US" sz="3600" dirty="0" err="1" smtClean="0"/>
              <a:t>Logik</a:t>
            </a:r>
            <a:r>
              <a:rPr lang="en-US" sz="3600" dirty="0" smtClean="0"/>
              <a:t>: </a:t>
            </a:r>
            <a:r>
              <a:rPr lang="en-US" sz="3600" dirty="0" err="1" smtClean="0"/>
              <a:t>Axiome</a:t>
            </a:r>
            <a:r>
              <a:rPr lang="en-US" sz="3600" dirty="0" smtClean="0"/>
              <a:t> </a:t>
            </a:r>
            <a:r>
              <a:rPr lang="en-US" sz="3600" dirty="0" err="1" smtClean="0"/>
              <a:t>für</a:t>
            </a:r>
            <a:r>
              <a:rPr lang="en-US" sz="3600" dirty="0" smtClean="0"/>
              <a:t> </a:t>
            </a:r>
            <a:r>
              <a:rPr lang="en-US" sz="3600" dirty="0" err="1" smtClean="0"/>
              <a:t>Programme</a:t>
            </a:r>
            <a:endParaRPr lang="en-US" sz="3600" dirty="0"/>
          </a:p>
        </p:txBody>
      </p:sp>
      <p:grpSp>
        <p:nvGrpSpPr>
          <p:cNvPr id="44" name="Group 28"/>
          <p:cNvGrpSpPr/>
          <p:nvPr/>
        </p:nvGrpSpPr>
        <p:grpSpPr>
          <a:xfrm>
            <a:off x="5851576" y="5444968"/>
            <a:ext cx="307777" cy="796517"/>
            <a:chOff x="3094379" y="5452677"/>
            <a:chExt cx="307777" cy="796517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1969</a:t>
              </a:r>
              <a:endParaRPr lang="en-US" sz="1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46485" y="544757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Hoare</a:t>
            </a:r>
          </a:p>
          <a:p>
            <a:r>
              <a:rPr lang="en-US" sz="1400" dirty="0" smtClean="0"/>
              <a:t>Logic</a:t>
            </a:r>
            <a:endParaRPr lang="en-US" sz="1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503380" y="1356013"/>
            <a:ext cx="2038350" cy="2303901"/>
            <a:chOff x="901939" y="1321378"/>
            <a:chExt cx="2038350" cy="2303901"/>
          </a:xfrm>
        </p:grpSpPr>
        <p:pic>
          <p:nvPicPr>
            <p:cNvPr id="55" name="Picture 54" descr="hoa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939" y="1321378"/>
              <a:ext cx="2038350" cy="20383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1270001" y="3317502"/>
              <a:ext cx="133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 C.A.R. Hoare</a:t>
              </a:r>
              <a:endParaRPr lang="en-US" sz="1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664541" y="2775229"/>
            <a:ext cx="2756107" cy="738664"/>
            <a:chOff x="5664541" y="2140254"/>
            <a:chExt cx="2756107" cy="738664"/>
          </a:xfrm>
        </p:grpSpPr>
        <p:sp>
          <p:nvSpPr>
            <p:cNvPr id="58" name="TextBox 57"/>
            <p:cNvSpPr txBox="1"/>
            <p:nvPr/>
          </p:nvSpPr>
          <p:spPr>
            <a:xfrm>
              <a:off x="5664541" y="2140254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P } S { Q }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35708" y="214025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Q } T { R }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01588" y="2509586"/>
              <a:ext cx="1417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P } S ; T { R }</a:t>
              </a:r>
              <a:endParaRPr lang="en-US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5664541" y="2532676"/>
              <a:ext cx="275610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664541" y="4053033"/>
            <a:ext cx="2756107" cy="1245649"/>
            <a:chOff x="4093374" y="2778836"/>
            <a:chExt cx="2756107" cy="1245649"/>
          </a:xfrm>
        </p:grpSpPr>
        <p:pic>
          <p:nvPicPr>
            <p:cNvPr id="63" name="Picture 62" descr="domino3_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443770" y="2510484"/>
              <a:ext cx="573301" cy="1110005"/>
            </a:xfrm>
            <a:prstGeom prst="rect">
              <a:avLst/>
            </a:prstGeom>
          </p:spPr>
        </p:pic>
        <p:pic>
          <p:nvPicPr>
            <p:cNvPr id="64" name="Picture 63" descr="domino5_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5938870" y="2516957"/>
              <a:ext cx="573044" cy="1097316"/>
            </a:xfrm>
            <a:prstGeom prst="rect">
              <a:avLst/>
            </a:prstGeom>
          </p:spPr>
        </p:pic>
        <p:pic>
          <p:nvPicPr>
            <p:cNvPr id="65" name="Picture 64" descr="domino5_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5211305" y="3189305"/>
              <a:ext cx="560852" cy="1109508"/>
            </a:xfrm>
            <a:prstGeom prst="rect">
              <a:avLst/>
            </a:prstGeom>
          </p:spPr>
        </p:pic>
        <p:cxnSp>
          <p:nvCxnSpPr>
            <p:cNvPr id="66" name="Straight Connector 65"/>
            <p:cNvCxnSpPr/>
            <p:nvPr/>
          </p:nvCxnSpPr>
          <p:spPr>
            <a:xfrm>
              <a:off x="4093374" y="3396729"/>
              <a:ext cx="275610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829275" y="3169239"/>
            <a:ext cx="2232854" cy="380877"/>
            <a:chOff x="2829275" y="2511174"/>
            <a:chExt cx="2232854" cy="380877"/>
          </a:xfrm>
        </p:grpSpPr>
        <p:sp>
          <p:nvSpPr>
            <p:cNvPr id="68" name="TextBox 67"/>
            <p:cNvSpPr txBox="1"/>
            <p:nvPr/>
          </p:nvSpPr>
          <p:spPr>
            <a:xfrm>
              <a:off x="2863910" y="2522719"/>
              <a:ext cx="219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{ </a:t>
              </a:r>
              <a:r>
                <a:rPr lang="en-US" dirty="0" err="1" smtClean="0"/>
                <a:t>Q[x/e</a:t>
              </a:r>
              <a:r>
                <a:rPr lang="en-US" dirty="0" smtClean="0"/>
                <a:t>] } </a:t>
              </a:r>
              <a:r>
                <a:rPr lang="en-US" dirty="0" err="1" smtClean="0"/>
                <a:t>x</a:t>
              </a:r>
              <a:r>
                <a:rPr lang="en-US" dirty="0" smtClean="0"/>
                <a:t> := </a:t>
              </a:r>
              <a:r>
                <a:rPr lang="en-US" dirty="0" err="1" smtClean="0"/>
                <a:t>e</a:t>
              </a:r>
              <a:r>
                <a:rPr lang="en-US" dirty="0" smtClean="0"/>
                <a:t> { Q }</a:t>
              </a:r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829275" y="2511174"/>
              <a:ext cx="2054435" cy="23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784175" y="4678340"/>
            <a:ext cx="2531945" cy="380877"/>
            <a:chOff x="2829275" y="2511174"/>
            <a:chExt cx="2243083" cy="380877"/>
          </a:xfrm>
        </p:grpSpPr>
        <p:sp>
          <p:nvSpPr>
            <p:cNvPr id="74" name="TextBox 73"/>
            <p:cNvSpPr txBox="1"/>
            <p:nvPr/>
          </p:nvSpPr>
          <p:spPr>
            <a:xfrm>
              <a:off x="2874138" y="2522719"/>
              <a:ext cx="2198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{ </a:t>
              </a:r>
              <a:r>
                <a:rPr lang="en-US" dirty="0" err="1" smtClean="0"/>
                <a:t>x</a:t>
              </a:r>
              <a:r>
                <a:rPr lang="en-US" dirty="0" smtClean="0"/>
                <a:t> = 1 } </a:t>
              </a:r>
              <a:r>
                <a:rPr lang="en-US" dirty="0" err="1" smtClean="0"/>
                <a:t>y</a:t>
              </a:r>
              <a:r>
                <a:rPr lang="en-US" dirty="0" smtClean="0"/>
                <a:t> := 1 { </a:t>
              </a:r>
              <a:r>
                <a:rPr lang="en-US" dirty="0" err="1" smtClean="0"/>
                <a:t>x</a:t>
              </a:r>
              <a:r>
                <a:rPr lang="en-US" dirty="0" smtClean="0"/>
                <a:t> = </a:t>
              </a:r>
              <a:r>
                <a:rPr lang="en-US" dirty="0" err="1" smtClean="0"/>
                <a:t>y</a:t>
              </a:r>
              <a:r>
                <a:rPr lang="en-US" dirty="0" smtClean="0"/>
                <a:t> }</a:t>
              </a:r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829275" y="2511174"/>
              <a:ext cx="2054435" cy="23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4697469" y="1317496"/>
            <a:ext cx="19341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 P } S { Q }</a:t>
            </a:r>
            <a:endParaRPr lang="en-US" sz="3200" dirty="0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4870853" y="1915130"/>
            <a:ext cx="245183" cy="2194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>
            <a:off x="6270692" y="1914238"/>
            <a:ext cx="237453" cy="2332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77533" y="2147456"/>
            <a:ext cx="15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Vorbedingung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30044" y="2135911"/>
            <a:ext cx="165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Nachbedingung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42557" y="736537"/>
            <a:ext cx="120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Instruktion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5449632" y="1248284"/>
            <a:ext cx="330905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10" name="Group 28"/>
          <p:cNvGrpSpPr/>
          <p:nvPr/>
        </p:nvGrpSpPr>
        <p:grpSpPr>
          <a:xfrm>
            <a:off x="5664541" y="5442653"/>
            <a:ext cx="307777" cy="796517"/>
            <a:chOff x="3094379" y="5452677"/>
            <a:chExt cx="307777" cy="796517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1967</a:t>
              </a:r>
              <a:endParaRPr lang="en-US" sz="1400" dirty="0"/>
            </a:p>
          </p:txBody>
        </p:sp>
      </p:grp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-1178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</a:t>
            </a:r>
            <a:r>
              <a:rPr lang="en-US" sz="3600" dirty="0" err="1" smtClean="0"/>
              <a:t>Prädikatenkalkül</a:t>
            </a:r>
            <a:endParaRPr lang="en-US" sz="3600" dirty="0"/>
          </a:p>
        </p:txBody>
      </p:sp>
      <p:grpSp>
        <p:nvGrpSpPr>
          <p:cNvPr id="11" name="Group 28"/>
          <p:cNvGrpSpPr/>
          <p:nvPr/>
        </p:nvGrpSpPr>
        <p:grpSpPr>
          <a:xfrm>
            <a:off x="5851576" y="5444968"/>
            <a:ext cx="307777" cy="796517"/>
            <a:chOff x="3094379" y="5452677"/>
            <a:chExt cx="307777" cy="796517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1969</a:t>
              </a:r>
              <a:endParaRPr lang="en-US" sz="1400" dirty="0"/>
            </a:p>
          </p:txBody>
        </p:sp>
      </p:grpSp>
      <p:sp>
        <p:nvSpPr>
          <p:cNvPr id="54" name="TextBox 53"/>
          <p:cNvSpPr txBox="1"/>
          <p:nvPr/>
        </p:nvSpPr>
        <p:spPr>
          <a:xfrm rot="16200000">
            <a:off x="5965670" y="5460817"/>
            <a:ext cx="633507" cy="450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Hoare</a:t>
            </a:r>
          </a:p>
          <a:p>
            <a:pPr>
              <a:lnSpc>
                <a:spcPts val="1000"/>
              </a:lnSpc>
            </a:pPr>
            <a:r>
              <a:rPr lang="en-US" sz="1400" dirty="0" smtClean="0"/>
              <a:t>Logic</a:t>
            </a:r>
            <a:endParaRPr lang="en-US" sz="1400" dirty="0"/>
          </a:p>
        </p:txBody>
      </p:sp>
      <p:grpSp>
        <p:nvGrpSpPr>
          <p:cNvPr id="12" name="Group 28"/>
          <p:cNvGrpSpPr/>
          <p:nvPr/>
        </p:nvGrpSpPr>
        <p:grpSpPr>
          <a:xfrm>
            <a:off x="6405736" y="5444968"/>
            <a:ext cx="307777" cy="796517"/>
            <a:chOff x="3094379" y="5452677"/>
            <a:chExt cx="307777" cy="796517"/>
          </a:xfrm>
        </p:grpSpPr>
        <p:cxnSp>
          <p:nvCxnSpPr>
            <p:cNvPr id="46" name="Straight Connector 45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1975</a:t>
              </a:r>
              <a:endParaRPr lang="en-US" sz="1400" dirty="0"/>
            </a:p>
          </p:txBody>
        </p:sp>
      </p:grpSp>
      <p:pic>
        <p:nvPicPr>
          <p:cNvPr id="44" name="Picture 43" descr="dijks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25108"/>
            <a:ext cx="19050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698267" y="3556009"/>
            <a:ext cx="148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Edsger</a:t>
            </a:r>
            <a:r>
              <a:rPr lang="en-US" sz="1400" dirty="0" smtClean="0"/>
              <a:t> W. </a:t>
            </a:r>
            <a:r>
              <a:rPr lang="en-US" sz="1400" dirty="0" err="1" smtClean="0"/>
              <a:t>Dijkstra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173572" y="1025108"/>
            <a:ext cx="537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Welchen</a:t>
            </a:r>
            <a:r>
              <a:rPr lang="en-US" dirty="0" smtClean="0"/>
              <a:t> </a:t>
            </a:r>
            <a:r>
              <a:rPr lang="en-US" i="1" dirty="0" err="1" smtClean="0"/>
              <a:t>Effekt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Instruktion</a:t>
            </a:r>
            <a:r>
              <a:rPr lang="en-US" dirty="0" smtClean="0"/>
              <a:t> auf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ssertion?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34938" y="1402074"/>
            <a:ext cx="3884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 </a:t>
            </a:r>
            <a:r>
              <a:rPr lang="en-US" sz="3200" dirty="0" err="1" smtClean="0"/>
              <a:t>x</a:t>
            </a:r>
            <a:r>
              <a:rPr lang="en-US" sz="3200" dirty="0" smtClean="0"/>
              <a:t> &lt; 10 } </a:t>
            </a:r>
            <a:r>
              <a:rPr lang="en-US" sz="3200" dirty="0" err="1" smtClean="0"/>
              <a:t>x</a:t>
            </a:r>
            <a:r>
              <a:rPr lang="en-US" sz="3200" dirty="0" smtClean="0"/>
              <a:t> := </a:t>
            </a:r>
            <a:r>
              <a:rPr lang="en-US" sz="3200" dirty="0" err="1" smtClean="0"/>
              <a:t>x</a:t>
            </a:r>
            <a:r>
              <a:rPr lang="en-US" sz="3200" dirty="0" smtClean="0"/>
              <a:t> + 1 { ? }</a:t>
            </a:r>
            <a:endParaRPr lang="en-US" sz="32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3334272" y="2363422"/>
            <a:ext cx="4731383" cy="1134943"/>
            <a:chOff x="2452027" y="3556009"/>
            <a:chExt cx="4731383" cy="1134943"/>
          </a:xfrm>
        </p:grpSpPr>
        <p:sp>
          <p:nvSpPr>
            <p:cNvPr id="56" name="TextBox 55"/>
            <p:cNvSpPr txBox="1"/>
            <p:nvPr/>
          </p:nvSpPr>
          <p:spPr>
            <a:xfrm>
              <a:off x="2452027" y="3556009"/>
              <a:ext cx="4731383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sp(x</a:t>
              </a:r>
              <a:r>
                <a:rPr lang="en-US" sz="3200" dirty="0" smtClean="0"/>
                <a:t> := E, P) = </a:t>
              </a:r>
            </a:p>
            <a:p>
              <a:r>
                <a:rPr lang="en-US" sz="3200" dirty="0" smtClean="0"/>
                <a:t>       x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.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= E[x/x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] </a:t>
              </a:r>
              <a:r>
                <a:rPr lang="en-US" sz="3200" dirty="0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3200" dirty="0" smtClean="0"/>
                <a:t> P[x/x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]</a:t>
              </a:r>
              <a:r>
                <a:rPr lang="en-US" sz="3200" dirty="0" smtClean="0">
                  <a:latin typeface="ＭＳ ゴシック"/>
                  <a:ea typeface="ＭＳ ゴシック"/>
                  <a:cs typeface="ＭＳ ゴシック"/>
                </a:rPr>
                <a:t> </a:t>
              </a:r>
              <a:r>
                <a:rPr lang="en-US" sz="3200" dirty="0" smtClean="0"/>
                <a:t>   </a:t>
              </a:r>
              <a:endParaRPr lang="en-US" sz="3200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0800000">
              <a:off x="2823102" y="4106176"/>
              <a:ext cx="385041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4531" y="3775445"/>
            <a:ext cx="4951996" cy="1123372"/>
            <a:chOff x="3649421" y="3290555"/>
            <a:chExt cx="4951996" cy="1123372"/>
          </a:xfrm>
        </p:grpSpPr>
        <p:sp>
          <p:nvSpPr>
            <p:cNvPr id="59" name="TextBox 58"/>
            <p:cNvSpPr txBox="1"/>
            <p:nvPr/>
          </p:nvSpPr>
          <p:spPr>
            <a:xfrm>
              <a:off x="3649421" y="3290555"/>
              <a:ext cx="49519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sp(x</a:t>
              </a:r>
              <a:r>
                <a:rPr lang="en-US" sz="3200" dirty="0" smtClean="0"/>
                <a:t> := x+1,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&lt; 10) =</a:t>
              </a:r>
            </a:p>
            <a:p>
              <a:r>
                <a:rPr lang="en-US" sz="3200" dirty="0" smtClean="0"/>
                <a:t>      x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. (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= x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+ 1) </a:t>
              </a:r>
              <a:r>
                <a:rPr lang="en-US" sz="3200" dirty="0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3200" dirty="0" smtClean="0"/>
                <a:t> (x</a:t>
              </a:r>
              <a:r>
                <a:rPr lang="en-US" sz="3200" baseline="-25000" dirty="0" smtClean="0"/>
                <a:t>0</a:t>
              </a:r>
              <a:r>
                <a:rPr lang="en-US" sz="3200" dirty="0" smtClean="0"/>
                <a:t> &lt; 10)</a:t>
              </a:r>
              <a:r>
                <a:rPr lang="en-US" sz="3200" dirty="0" smtClean="0">
                  <a:latin typeface="ＭＳ ゴシック"/>
                  <a:ea typeface="ＭＳ ゴシック"/>
                  <a:cs typeface="ＭＳ ゴシック"/>
                </a:rPr>
                <a:t> </a:t>
              </a:r>
              <a:r>
                <a:rPr lang="en-US" sz="3200" dirty="0" smtClean="0"/>
                <a:t>   </a:t>
              </a:r>
              <a:endParaRPr lang="en-US" sz="3200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0800000">
              <a:off x="3985466" y="3829151"/>
              <a:ext cx="38504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74021" y="3440640"/>
            <a:ext cx="5242070" cy="1871465"/>
            <a:chOff x="2274021" y="3440640"/>
            <a:chExt cx="5242070" cy="1871465"/>
          </a:xfrm>
        </p:grpSpPr>
        <p:grpSp>
          <p:nvGrpSpPr>
            <p:cNvPr id="62" name="Group 61"/>
            <p:cNvGrpSpPr/>
            <p:nvPr/>
          </p:nvGrpSpPr>
          <p:grpSpPr>
            <a:xfrm>
              <a:off x="2274021" y="3440640"/>
              <a:ext cx="3577555" cy="1871465"/>
              <a:chOff x="5556209" y="3534010"/>
              <a:chExt cx="3577555" cy="187146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rot="5400000" flipH="1" flipV="1">
                <a:off x="6134476" y="3818811"/>
                <a:ext cx="1522900" cy="95329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6569366" y="3534010"/>
                <a:ext cx="2564398" cy="152290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5556209" y="5036143"/>
                <a:ext cx="2441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“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vorheriger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” Wert von x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 flipV="1">
              <a:off x="3594956" y="3440640"/>
              <a:ext cx="3921135" cy="15229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94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173831" y="5737225"/>
            <a:ext cx="412750" cy="158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082" y="5509736"/>
            <a:ext cx="828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Turing</a:t>
            </a:r>
            <a:endParaRPr lang="en-US" sz="1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094379" y="5452677"/>
            <a:ext cx="307777" cy="796517"/>
            <a:chOff x="3094379" y="5452677"/>
            <a:chExt cx="307777" cy="796517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1936</a:t>
              </a:r>
              <a:endParaRPr lang="en-US" sz="1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93305" y="5440110"/>
            <a:ext cx="80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Halting</a:t>
            </a:r>
          </a:p>
          <a:p>
            <a:r>
              <a:rPr lang="en-US" sz="1400" dirty="0" smtClean="0"/>
              <a:t>Problem</a:t>
            </a:r>
            <a:endParaRPr lang="en-US" sz="1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2669529" y="5454992"/>
            <a:ext cx="307777" cy="808062"/>
            <a:chOff x="3094379" y="5441132"/>
            <a:chExt cx="307777" cy="808062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973944" y="5561567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1931</a:t>
              </a:r>
              <a:endParaRPr lang="en-US" sz="14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008749" y="5466537"/>
            <a:ext cx="307777" cy="796517"/>
            <a:chOff x="3094379" y="5452677"/>
            <a:chExt cx="307777" cy="7965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1947</a:t>
              </a:r>
              <a:endParaRPr lang="en-US" sz="14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4207329" y="5457307"/>
            <a:ext cx="307777" cy="796517"/>
            <a:chOff x="3094379" y="5452677"/>
            <a:chExt cx="307777" cy="796517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1949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408585" y="5635823"/>
            <a:ext cx="94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Assertions</a:t>
            </a:r>
            <a:endParaRPr lang="en-US" sz="1400" dirty="0"/>
          </a:p>
        </p:txBody>
      </p:sp>
      <p:grpSp>
        <p:nvGrpSpPr>
          <p:cNvPr id="10" name="Group 28"/>
          <p:cNvGrpSpPr/>
          <p:nvPr/>
        </p:nvGrpSpPr>
        <p:grpSpPr>
          <a:xfrm>
            <a:off x="5664541" y="5442653"/>
            <a:ext cx="307777" cy="796517"/>
            <a:chOff x="3094379" y="5452677"/>
            <a:chExt cx="307777" cy="796517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1967</a:t>
              </a:r>
              <a:endParaRPr lang="en-US" sz="1400" dirty="0"/>
            </a:p>
          </p:txBody>
        </p:sp>
      </p:grp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-1178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Bounded Model Checking (BMC)</a:t>
            </a:r>
            <a:endParaRPr lang="en-US" sz="3600" dirty="0"/>
          </a:p>
        </p:txBody>
      </p:sp>
      <p:grpSp>
        <p:nvGrpSpPr>
          <p:cNvPr id="44" name="Group 28"/>
          <p:cNvGrpSpPr/>
          <p:nvPr/>
        </p:nvGrpSpPr>
        <p:grpSpPr>
          <a:xfrm>
            <a:off x="5851576" y="5444968"/>
            <a:ext cx="307777" cy="796517"/>
            <a:chOff x="3094379" y="5452677"/>
            <a:chExt cx="307777" cy="796517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3148807" y="5737225"/>
              <a:ext cx="41275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202385" y="6096397"/>
              <a:ext cx="304006" cy="158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6200000">
              <a:off x="2973944" y="5573112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1969</a:t>
              </a:r>
              <a:endParaRPr lang="en-US" sz="1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46485" y="544757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Hoare</a:t>
            </a:r>
          </a:p>
          <a:p>
            <a:r>
              <a:rPr lang="en-US" sz="1400" dirty="0" smtClean="0"/>
              <a:t>Logic</a:t>
            </a:r>
            <a:endParaRPr lang="en-US" sz="1400" dirty="0"/>
          </a:p>
        </p:txBody>
      </p:sp>
      <p:sp>
        <p:nvSpPr>
          <p:cNvPr id="70" name="Content Placeholder 107"/>
          <p:cNvSpPr txBox="1">
            <a:spLocks/>
          </p:cNvSpPr>
          <p:nvPr/>
        </p:nvSpPr>
        <p:spPr>
          <a:xfrm>
            <a:off x="809602" y="1359913"/>
            <a:ext cx="5597600" cy="1990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Automatische</a:t>
            </a:r>
            <a:r>
              <a:rPr lang="en-US" sz="2000" dirty="0" smtClean="0"/>
              <a:t>s </a:t>
            </a:r>
            <a:r>
              <a:rPr lang="en-US" sz="2000" dirty="0" err="1" smtClean="0"/>
              <a:t>Beweisen</a:t>
            </a:r>
            <a:r>
              <a:rPr lang="en-US" sz="2000" dirty="0" smtClean="0"/>
              <a:t> von </a:t>
            </a:r>
            <a:r>
              <a:rPr lang="en-US" sz="2000" dirty="0" err="1" smtClean="0"/>
              <a:t>Korrektheit</a:t>
            </a:r>
            <a:r>
              <a:rPr lang="en-US" sz="2000" dirty="0" smtClean="0"/>
              <a:t> lt. Turing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möglich</a:t>
            </a:r>
            <a:r>
              <a:rPr lang="en-US" sz="2000" dirty="0" smtClean="0"/>
              <a:t>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000" dirty="0" err="1" smtClean="0"/>
              <a:t>Aber</a:t>
            </a:r>
            <a:r>
              <a:rPr lang="en-US" sz="2000" dirty="0" smtClean="0"/>
              <a:t>: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 </a:t>
            </a:r>
            <a:r>
              <a:rPr lang="en-US" sz="2000" dirty="0" err="1"/>
              <a:t>m</a:t>
            </a:r>
            <a:r>
              <a:rPr lang="en-US" sz="2000" dirty="0" err="1" smtClean="0"/>
              <a:t>it</a:t>
            </a:r>
            <a:r>
              <a:rPr lang="en-US" sz="2000" dirty="0" smtClean="0"/>
              <a:t> Hoare </a:t>
            </a:r>
            <a:r>
              <a:rPr lang="en-US" sz="2000" dirty="0" err="1" smtClean="0"/>
              <a:t>Logik</a:t>
            </a:r>
            <a:r>
              <a:rPr lang="en-US" sz="2000" dirty="0" smtClean="0"/>
              <a:t> und </a:t>
            </a:r>
            <a:r>
              <a:rPr lang="en-US" sz="2000" dirty="0" err="1" smtClean="0"/>
              <a:t>symbolischer</a:t>
            </a:r>
            <a:r>
              <a:rPr lang="en-US" sz="2000" dirty="0" smtClean="0"/>
              <a:t> Simulation </a:t>
            </a:r>
            <a:r>
              <a:rPr lang="en-US" sz="2000" dirty="0" err="1" smtClean="0"/>
              <a:t>Programme</a:t>
            </a:r>
            <a:r>
              <a:rPr lang="en-US" sz="2000" dirty="0"/>
              <a:t> </a:t>
            </a:r>
            <a:r>
              <a:rPr lang="en-US" sz="2000" dirty="0" err="1" smtClean="0"/>
              <a:t>bis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beschränkter</a:t>
            </a:r>
            <a:r>
              <a:rPr lang="en-US" sz="2000" dirty="0" smtClean="0"/>
              <a:t> </a:t>
            </a:r>
            <a:r>
              <a:rPr lang="en-US" sz="2000" dirty="0" err="1" smtClean="0"/>
              <a:t>Anzahl</a:t>
            </a:r>
            <a:r>
              <a:rPr lang="en-US" sz="2000" dirty="0" smtClean="0"/>
              <a:t> von </a:t>
            </a:r>
            <a:r>
              <a:rPr lang="en-US" sz="2000" dirty="0" err="1" smtClean="0"/>
              <a:t>Schritten</a:t>
            </a:r>
            <a:r>
              <a:rPr lang="en-US" sz="2000" dirty="0" smtClean="0"/>
              <a:t> </a:t>
            </a:r>
            <a:r>
              <a:rPr lang="en-US" sz="2000" dirty="0" err="1" smtClean="0"/>
              <a:t>simulieren</a:t>
            </a:r>
            <a:r>
              <a:rPr lang="en-US" sz="2000" dirty="0" smtClean="0"/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000" dirty="0" smtClean="0"/>
              <a:t>Tool: C Bounded Model Checker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Fehlersuche</a:t>
            </a:r>
            <a:r>
              <a:rPr lang="en-US" sz="2000" dirty="0" smtClean="0"/>
              <a:t> in ANSI-C </a:t>
            </a:r>
            <a:r>
              <a:rPr lang="en-US" sz="2000" dirty="0" err="1" smtClean="0"/>
              <a:t>Programmen</a:t>
            </a:r>
            <a:endParaRPr lang="en-US" sz="2000" dirty="0" smtClean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44" y="2654300"/>
            <a:ext cx="1104900" cy="2667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307" y="1301031"/>
            <a:ext cx="2079493" cy="2297840"/>
          </a:xfrm>
          <a:prstGeom prst="rect">
            <a:avLst/>
          </a:prstGeom>
        </p:spPr>
      </p:pic>
      <p:sp>
        <p:nvSpPr>
          <p:cNvPr id="46" name="TextBox 49"/>
          <p:cNvSpPr txBox="1"/>
          <p:nvPr/>
        </p:nvSpPr>
        <p:spPr>
          <a:xfrm>
            <a:off x="6725000" y="3398802"/>
            <a:ext cx="1905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Daniel </a:t>
            </a:r>
            <a:r>
              <a:rPr lang="en-US" sz="1400" dirty="0" err="1" smtClean="0"/>
              <a:t>Kröning</a:t>
            </a:r>
            <a:r>
              <a:rPr lang="en-US" sz="1400" dirty="0" smtClean="0"/>
              <a:t> (Oxford)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685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Vorlesungsinhalte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de-DE" sz="2000" dirty="0" smtClean="0"/>
              <a:t>Teil 1: Testen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Assertions</a:t>
            </a:r>
            <a:r>
              <a:rPr lang="de-DE" sz="1800" dirty="0" smtClean="0"/>
              <a:t> und </a:t>
            </a:r>
            <a:r>
              <a:rPr lang="de-DE" sz="1800" dirty="0" err="1" smtClean="0"/>
              <a:t>Coding</a:t>
            </a:r>
            <a:r>
              <a:rPr lang="de-DE" sz="1800" dirty="0" smtClean="0"/>
              <a:t> Styles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Coverage</a:t>
            </a:r>
            <a:r>
              <a:rPr lang="de-DE" sz="1800" dirty="0" smtClean="0"/>
              <a:t> Kriterien und </a:t>
            </a:r>
            <a:r>
              <a:rPr lang="de-DE" sz="1800" dirty="0" err="1" smtClean="0"/>
              <a:t>Metriken</a:t>
            </a:r>
            <a:endParaRPr lang="de-DE" sz="1800" dirty="0" smtClean="0"/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Testfallgenerierung</a:t>
            </a:r>
            <a:endParaRPr lang="de-DE" sz="1800" dirty="0"/>
          </a:p>
          <a:p>
            <a:pPr>
              <a:buFont typeface="Wingdings" charset="2"/>
              <a:buChar char="§"/>
            </a:pPr>
            <a:r>
              <a:rPr lang="de-DE" sz="2000" dirty="0" smtClean="0"/>
              <a:t>Teil 2: Tools aus der Logik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Aussagenlogik (und SAT Solver)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Prädikatenlogik (und SMT Solver)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Temporallogik</a:t>
            </a:r>
          </a:p>
          <a:p>
            <a:pPr>
              <a:buFont typeface="Wingdings" charset="2"/>
              <a:buChar char="§"/>
            </a:pPr>
            <a:r>
              <a:rPr lang="de-DE" sz="2200" dirty="0" smtClean="0"/>
              <a:t>Teil 3: Verifikation von Modellen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SMV (symbolisches Model </a:t>
            </a:r>
            <a:r>
              <a:rPr lang="de-DE" sz="1800" dirty="0" err="1" smtClean="0"/>
              <a:t>Checking</a:t>
            </a:r>
            <a:r>
              <a:rPr lang="de-DE" sz="18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SPIN (Partial Order </a:t>
            </a:r>
            <a:r>
              <a:rPr lang="de-DE" sz="1800" dirty="0" err="1" smtClean="0"/>
              <a:t>Reduction</a:t>
            </a:r>
            <a:r>
              <a:rPr lang="de-DE" sz="1800" dirty="0" smtClean="0"/>
              <a:t>)</a:t>
            </a:r>
          </a:p>
          <a:p>
            <a:pPr>
              <a:buFont typeface="Wingdings" charset="2"/>
              <a:buChar char="§"/>
            </a:pPr>
            <a:r>
              <a:rPr lang="de-DE" sz="2200" dirty="0" smtClean="0"/>
              <a:t>Teil 4: Verifikation von Programmen</a:t>
            </a:r>
          </a:p>
          <a:p>
            <a:pPr lvl="1">
              <a:buFont typeface="Wingdings" charset="2"/>
              <a:buChar char="§"/>
            </a:pPr>
            <a:r>
              <a:rPr lang="de-DE" sz="1800" dirty="0" smtClean="0"/>
              <a:t>Einführung Hoare Logik</a:t>
            </a:r>
          </a:p>
          <a:p>
            <a:pPr lvl="1">
              <a:buFont typeface="Wingdings" charset="2"/>
              <a:buChar char="§"/>
            </a:pPr>
            <a:r>
              <a:rPr lang="de-DE" sz="1800" dirty="0" err="1" smtClean="0"/>
              <a:t>Bounded</a:t>
            </a:r>
            <a:r>
              <a:rPr lang="de-DE" sz="1800" dirty="0" smtClean="0"/>
              <a:t> </a:t>
            </a:r>
            <a:r>
              <a:rPr lang="de-DE" sz="1800" dirty="0" err="1" smtClean="0"/>
              <a:t>model</a:t>
            </a:r>
            <a:r>
              <a:rPr lang="de-DE" sz="1800" dirty="0" smtClean="0"/>
              <a:t> </a:t>
            </a:r>
            <a:r>
              <a:rPr lang="de-DE" sz="1800" dirty="0" err="1" smtClean="0"/>
              <a:t>Checking</a:t>
            </a:r>
            <a:r>
              <a:rPr lang="de-DE" sz="1800" dirty="0" smtClean="0"/>
              <a:t> von C Programmen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6378448" y="1685651"/>
            <a:ext cx="819700" cy="1246894"/>
            <a:chOff x="4583545" y="3602182"/>
            <a:chExt cx="819700" cy="914400"/>
          </a:xfrm>
        </p:grpSpPr>
        <p:sp>
          <p:nvSpPr>
            <p:cNvPr id="5" name="Geschweifte Klammer rechts 4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738993" y="3917550"/>
              <a:ext cx="664252" cy="270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März</a:t>
              </a:r>
              <a:endParaRPr lang="de-DE" dirty="0"/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6379926" y="3087274"/>
            <a:ext cx="781378" cy="1219186"/>
            <a:chOff x="4583545" y="3602182"/>
            <a:chExt cx="781378" cy="914400"/>
          </a:xfrm>
        </p:grpSpPr>
        <p:sp>
          <p:nvSpPr>
            <p:cNvPr id="9" name="Geschweifte Klammer rechts 8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738993" y="3917550"/>
              <a:ext cx="625930" cy="27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April</a:t>
              </a:r>
              <a:endParaRPr lang="de-DE" dirty="0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6379926" y="4458860"/>
            <a:ext cx="701015" cy="875140"/>
            <a:chOff x="4583545" y="3602182"/>
            <a:chExt cx="701015" cy="914400"/>
          </a:xfrm>
        </p:grpSpPr>
        <p:sp>
          <p:nvSpPr>
            <p:cNvPr id="12" name="Geschweifte Klammer rechts 11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38993" y="3917550"/>
              <a:ext cx="545567" cy="385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Mai</a:t>
              </a:r>
              <a:endParaRPr lang="de-DE" dirty="0"/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6367334" y="5500259"/>
            <a:ext cx="1234863" cy="875140"/>
            <a:chOff x="4583545" y="3602182"/>
            <a:chExt cx="1234863" cy="914400"/>
          </a:xfrm>
        </p:grpSpPr>
        <p:sp>
          <p:nvSpPr>
            <p:cNvPr id="15" name="Geschweifte Klammer rechts 14"/>
            <p:cNvSpPr/>
            <p:nvPr/>
          </p:nvSpPr>
          <p:spPr>
            <a:xfrm>
              <a:off x="4583545" y="3602182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750538" y="3869299"/>
              <a:ext cx="1067870" cy="385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Ende Mai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0239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sod_clip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Vorlesungsmodus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de-DE" dirty="0" smtClean="0"/>
              <a:t>6 ECTS (4.5 Stunden)</a:t>
            </a:r>
          </a:p>
          <a:p>
            <a:pPr>
              <a:buFont typeface="Wingdings" charset="2"/>
              <a:buChar char="§"/>
            </a:pPr>
            <a:r>
              <a:rPr lang="de-DE" dirty="0" smtClean="0"/>
              <a:t>Nächste Vorlesung: </a:t>
            </a:r>
            <a:r>
              <a:rPr lang="de-DE" dirty="0" smtClean="0">
                <a:solidFill>
                  <a:srgbClr val="FF0000"/>
                </a:solidFill>
              </a:rPr>
              <a:t>5. </a:t>
            </a:r>
            <a:r>
              <a:rPr lang="de-DE" dirty="0" smtClean="0">
                <a:solidFill>
                  <a:srgbClr val="FF0000"/>
                </a:solidFill>
              </a:rPr>
              <a:t>März </a:t>
            </a:r>
            <a:r>
              <a:rPr lang="de-DE" dirty="0" smtClean="0">
                <a:solidFill>
                  <a:srgbClr val="FF0000"/>
                </a:solidFill>
              </a:rPr>
              <a:t>2015 </a:t>
            </a:r>
            <a:r>
              <a:rPr lang="de-DE" dirty="0" smtClean="0"/>
              <a:t>(siehe TISS)</a:t>
            </a:r>
          </a:p>
          <a:p>
            <a:pPr>
              <a:buFont typeface="Wingdings" charset="2"/>
              <a:buChar char="§"/>
            </a:pPr>
            <a:r>
              <a:rPr lang="de-DE" dirty="0" smtClean="0"/>
              <a:t>VU: Vorlesung mit Übung</a:t>
            </a:r>
            <a:br>
              <a:rPr lang="de-DE" dirty="0" smtClean="0"/>
            </a:br>
            <a:r>
              <a:rPr lang="de-DE" sz="2400" dirty="0" smtClean="0"/>
              <a:t>Anwendung von Verifikations- und Testwerkzeugen,</a:t>
            </a:r>
            <a:br>
              <a:rPr lang="de-DE" sz="2400" dirty="0" smtClean="0"/>
            </a:br>
            <a:r>
              <a:rPr lang="de-DE" sz="2400" dirty="0" smtClean="0"/>
              <a:t>theoretische Aufgabenblätter</a:t>
            </a:r>
            <a:br>
              <a:rPr lang="de-DE" sz="2400" dirty="0" smtClean="0"/>
            </a:br>
            <a:r>
              <a:rPr lang="de-DE" sz="2400" dirty="0" smtClean="0"/>
              <a:t>Übungsabgaben werden bewertet, Teil der Note (50%)</a:t>
            </a:r>
            <a:br>
              <a:rPr lang="de-DE" sz="2400" dirty="0" smtClean="0"/>
            </a:br>
            <a:r>
              <a:rPr lang="de-DE" sz="2400" dirty="0" smtClean="0"/>
              <a:t>Voraussichtlich </a:t>
            </a:r>
            <a:r>
              <a:rPr lang="de-DE" sz="2400" b="1" dirty="0" smtClean="0"/>
              <a:t>5 bis 6 </a:t>
            </a:r>
            <a:r>
              <a:rPr lang="de-DE" sz="2400" b="1" dirty="0" smtClean="0"/>
              <a:t>Übungsabgaben</a:t>
            </a:r>
          </a:p>
          <a:p>
            <a:pPr lvl="1">
              <a:buFont typeface="Wingdings" charset="2"/>
              <a:buChar char="§"/>
            </a:pPr>
            <a:r>
              <a:rPr lang="de-DE" sz="1200" b="1" dirty="0" err="1" smtClean="0"/>
              <a:t>Assertions</a:t>
            </a:r>
            <a:r>
              <a:rPr lang="de-DE" sz="1200" b="1" dirty="0" smtClean="0"/>
              <a:t>: Ausgabe </a:t>
            </a:r>
            <a:r>
              <a:rPr lang="de-DE" sz="1200" b="1" dirty="0" smtClean="0"/>
              <a:t>18./</a:t>
            </a:r>
            <a:r>
              <a:rPr lang="de-DE" sz="1200" b="1" dirty="0" smtClean="0"/>
              <a:t>19</a:t>
            </a:r>
            <a:r>
              <a:rPr lang="de-DE" sz="1200" b="1" dirty="0" smtClean="0"/>
              <a:t>. </a:t>
            </a:r>
            <a:r>
              <a:rPr lang="de-DE" sz="1200" b="1" dirty="0" smtClean="0"/>
              <a:t>März, Abgabe Anfang April</a:t>
            </a:r>
          </a:p>
          <a:p>
            <a:pPr lvl="1">
              <a:buFont typeface="Wingdings" charset="2"/>
              <a:buChar char="§"/>
            </a:pPr>
            <a:r>
              <a:rPr lang="de-DE" sz="1200" b="1" dirty="0" err="1" smtClean="0"/>
              <a:t>Coverage</a:t>
            </a:r>
            <a:r>
              <a:rPr lang="de-DE" sz="1200" b="1" dirty="0" smtClean="0"/>
              <a:t>/Test Case Generation: </a:t>
            </a:r>
            <a:r>
              <a:rPr lang="de-DE" sz="1200" b="1" dirty="0" smtClean="0"/>
              <a:t>Ausgabe 25./ 26. M</a:t>
            </a:r>
            <a:r>
              <a:rPr lang="de-DE" sz="1200" b="1" dirty="0" smtClean="0"/>
              <a:t>ärz</a:t>
            </a:r>
            <a:r>
              <a:rPr lang="de-DE" sz="1200" b="1" dirty="0" smtClean="0"/>
              <a:t>, Abgabe nach </a:t>
            </a:r>
            <a:r>
              <a:rPr lang="de-DE" sz="1200" b="1" dirty="0" smtClean="0"/>
              <a:t>Ostern</a:t>
            </a:r>
          </a:p>
          <a:p>
            <a:pPr lvl="1">
              <a:buFont typeface="Wingdings" charset="2"/>
              <a:buChar char="§"/>
            </a:pPr>
            <a:r>
              <a:rPr lang="de-DE" sz="1200" b="1" dirty="0" smtClean="0"/>
              <a:t>Logik/SAT/SMT: Ausgabe </a:t>
            </a:r>
            <a:r>
              <a:rPr lang="de-DE" sz="1200" b="1" dirty="0" smtClean="0"/>
              <a:t>15./16. April, </a:t>
            </a:r>
            <a:r>
              <a:rPr lang="de-DE" sz="1200" b="1" dirty="0" smtClean="0"/>
              <a:t>Abgabe </a:t>
            </a:r>
            <a:r>
              <a:rPr lang="de-DE" sz="1200" b="1" dirty="0" smtClean="0"/>
              <a:t>Anfang Mai</a:t>
            </a:r>
          </a:p>
          <a:p>
            <a:pPr lvl="1">
              <a:buFont typeface="Wingdings" charset="2"/>
              <a:buChar char="§"/>
            </a:pPr>
            <a:r>
              <a:rPr lang="de-DE" sz="1200" b="1" dirty="0" smtClean="0"/>
              <a:t>Temporal </a:t>
            </a:r>
            <a:r>
              <a:rPr lang="de-DE" sz="1200" b="1" dirty="0" err="1" smtClean="0"/>
              <a:t>Logic</a:t>
            </a:r>
            <a:r>
              <a:rPr lang="de-DE" sz="1200" b="1" dirty="0" smtClean="0"/>
              <a:t> &amp; Model </a:t>
            </a:r>
            <a:r>
              <a:rPr lang="de-DE" sz="1200" b="1" dirty="0" err="1" smtClean="0"/>
              <a:t>Checking</a:t>
            </a:r>
            <a:endParaRPr lang="de-DE" sz="1200" b="1" dirty="0" smtClean="0"/>
          </a:p>
          <a:p>
            <a:pPr lvl="1">
              <a:buFont typeface="Wingdings" charset="2"/>
              <a:buChar char="§"/>
            </a:pPr>
            <a:r>
              <a:rPr lang="de-DE" sz="1200" b="1" dirty="0" smtClean="0"/>
              <a:t>Hoare Logik/BMC: Ausgabe </a:t>
            </a:r>
            <a:r>
              <a:rPr lang="de-DE" sz="1200" b="1" dirty="0" smtClean="0"/>
              <a:t>20/21. </a:t>
            </a:r>
            <a:r>
              <a:rPr lang="de-DE" sz="1200" b="1" dirty="0" smtClean="0"/>
              <a:t>Mai, Abgabe Anfang/Mitte Juni</a:t>
            </a:r>
          </a:p>
          <a:p>
            <a:pPr>
              <a:buFont typeface="Wingdings" charset="2"/>
              <a:buChar char="§"/>
            </a:pPr>
            <a:r>
              <a:rPr lang="de-DE" dirty="0"/>
              <a:t>P</a:t>
            </a:r>
            <a:r>
              <a:rPr lang="de-DE" dirty="0" smtClean="0"/>
              <a:t>rüfung</a:t>
            </a:r>
            <a:br>
              <a:rPr lang="de-DE" dirty="0" smtClean="0"/>
            </a:br>
            <a:r>
              <a:rPr lang="de-DE" sz="2400" dirty="0" smtClean="0"/>
              <a:t>Voraussichtlich </a:t>
            </a:r>
            <a:r>
              <a:rPr lang="de-DE" sz="2400" dirty="0" smtClean="0"/>
              <a:t>Mitte </a:t>
            </a:r>
            <a:r>
              <a:rPr lang="de-DE" sz="2400" dirty="0" smtClean="0"/>
              <a:t>Juni </a:t>
            </a:r>
            <a:r>
              <a:rPr lang="de-DE" sz="2400" dirty="0" smtClean="0"/>
              <a:t>2015 (17. oder 18. Juni)</a:t>
            </a:r>
            <a:endParaRPr lang="de-DE" sz="2400" dirty="0" smtClean="0"/>
          </a:p>
          <a:p>
            <a:pPr>
              <a:buFont typeface="Wingdings" charset="2"/>
              <a:buChar char="§"/>
            </a:pPr>
            <a:endParaRPr lang="de-DE" sz="2800" dirty="0" smtClean="0"/>
          </a:p>
          <a:p>
            <a:pPr>
              <a:buFont typeface="Wingdings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0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</a:t>
            </a:r>
            <a:r>
              <a:rPr lang="en-US" dirty="0" err="1" smtClean="0"/>
              <a:t>Verifikation</a:t>
            </a:r>
            <a:r>
              <a:rPr lang="en-US" dirty="0" smtClean="0"/>
              <a:t>: </a:t>
            </a:r>
            <a:r>
              <a:rPr lang="en-US" dirty="0" err="1" smtClean="0"/>
              <a:t>Wozu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4" name="Picture 13" descr="bluescree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54" y="1417637"/>
            <a:ext cx="4294909" cy="504222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89000" y="1997364"/>
            <a:ext cx="3636818" cy="369332"/>
            <a:chOff x="607786" y="1997364"/>
            <a:chExt cx="2486396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607786" y="1997364"/>
              <a:ext cx="1732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Meine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Fluginformation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2340605" y="2182030"/>
              <a:ext cx="753577" cy="11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094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0" y="1722582"/>
            <a:ext cx="889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F16 (Nör</a:t>
            </a:r>
            <a:r>
              <a:rPr lang="de-DE" dirty="0"/>
              <a:t>d</a:t>
            </a:r>
            <a:r>
              <a:rPr lang="de-DE" dirty="0" smtClean="0"/>
              <a:t>liche Hemisphäre)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96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F16 (Südliche Hemisphäre)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5" y="1699491"/>
            <a:ext cx="889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0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</a:t>
            </a:r>
            <a:r>
              <a:rPr lang="en-US" dirty="0" err="1" smtClean="0"/>
              <a:t>Verifikation</a:t>
            </a:r>
            <a:r>
              <a:rPr lang="en-US" dirty="0" smtClean="0"/>
              <a:t>: </a:t>
            </a:r>
            <a:r>
              <a:rPr lang="en-US" dirty="0" err="1" smtClean="0"/>
              <a:t>Wozu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arian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7550"/>
            <a:ext cx="2933290" cy="2273300"/>
          </a:xfrm>
          <a:prstGeom prst="rect">
            <a:avLst/>
          </a:prstGeom>
        </p:spPr>
      </p:pic>
      <p:pic>
        <p:nvPicPr>
          <p:cNvPr id="6" name="Picture 5" descr="outag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987550"/>
            <a:ext cx="2286000" cy="2286000"/>
          </a:xfrm>
          <a:prstGeom prst="rect">
            <a:avLst/>
          </a:prstGeom>
        </p:spPr>
      </p:pic>
      <p:pic>
        <p:nvPicPr>
          <p:cNvPr id="7" name="Picture 6" descr="outag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004060"/>
            <a:ext cx="2263140" cy="226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273550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Ariane</a:t>
            </a:r>
            <a:r>
              <a:rPr lang="en-US" dirty="0" smtClean="0"/>
              <a:t> 5 – flight 501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80431" y="4273550"/>
            <a:ext cx="301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“Northeastern Blackout” 2003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6195060" y="1987550"/>
            <a:ext cx="2263140" cy="2655332"/>
            <a:chOff x="6195060" y="1987550"/>
            <a:chExt cx="2263140" cy="2655332"/>
          </a:xfrm>
        </p:grpSpPr>
        <p:pic>
          <p:nvPicPr>
            <p:cNvPr id="9" name="Picture 8" descr="therac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5060" y="1987550"/>
              <a:ext cx="2263140" cy="22631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24600" y="4273550"/>
              <a:ext cx="1798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Therac-25 </a:t>
              </a:r>
              <a:r>
                <a:rPr lang="en-US" dirty="0" err="1" smtClean="0"/>
                <a:t>Vorfall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89466" y="5144869"/>
            <a:ext cx="729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Können</a:t>
            </a:r>
            <a:r>
              <a:rPr lang="en-US" sz="3600" dirty="0" smtClean="0"/>
              <a:t> </a:t>
            </a:r>
            <a:r>
              <a:rPr lang="en-US" sz="3600" dirty="0" err="1" smtClean="0"/>
              <a:t>wir</a:t>
            </a:r>
            <a:r>
              <a:rPr lang="en-US" sz="3600" dirty="0" smtClean="0"/>
              <a:t> </a:t>
            </a:r>
            <a:r>
              <a:rPr lang="en-US" sz="3600" dirty="0" err="1" smtClean="0"/>
              <a:t>solche</a:t>
            </a:r>
            <a:r>
              <a:rPr lang="en-US" sz="3600" dirty="0" smtClean="0"/>
              <a:t> </a:t>
            </a:r>
            <a:r>
              <a:rPr lang="en-US" sz="3600" dirty="0" err="1" smtClean="0"/>
              <a:t>Fehler</a:t>
            </a:r>
            <a:r>
              <a:rPr lang="en-US" sz="3600" dirty="0" smtClean="0"/>
              <a:t> </a:t>
            </a:r>
            <a:r>
              <a:rPr lang="en-US" sz="3600" dirty="0" err="1" smtClean="0"/>
              <a:t>verhindern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767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2" y="1658262"/>
            <a:ext cx="2887329" cy="30461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337957" y="5879068"/>
            <a:ext cx="8501243" cy="369332"/>
            <a:chOff x="337957" y="5879068"/>
            <a:chExt cx="8501243" cy="369332"/>
          </a:xfrm>
        </p:grpSpPr>
        <p:sp>
          <p:nvSpPr>
            <p:cNvPr id="5" name="Pentagon 4"/>
            <p:cNvSpPr/>
            <p:nvPr/>
          </p:nvSpPr>
          <p:spPr>
            <a:xfrm>
              <a:off x="381000" y="5943600"/>
              <a:ext cx="8458200" cy="304800"/>
            </a:xfrm>
            <a:prstGeom prst="homePlate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957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7200" y="58790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Automatisierte</a:t>
            </a:r>
            <a:r>
              <a:rPr lang="en-US" dirty="0" smtClean="0"/>
              <a:t> </a:t>
            </a:r>
            <a:r>
              <a:rPr lang="en-US" dirty="0" err="1" smtClean="0"/>
              <a:t>Fehlersuche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3432" y="4723983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Turing (1912-1954)</a:t>
            </a:r>
            <a:endParaRPr lang="en-US" sz="2400" dirty="0"/>
          </a:p>
        </p:txBody>
      </p:sp>
      <p:pic>
        <p:nvPicPr>
          <p:cNvPr id="28" name="Picture 27" descr="on_computable_numb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074" y="1658263"/>
            <a:ext cx="4637874" cy="327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1967</Words>
  <Application>Microsoft Macintosh PowerPoint</Application>
  <PresentationFormat>Bildschirmpräsentation (4:3)</PresentationFormat>
  <Paragraphs>649</Paragraphs>
  <Slides>40</Slides>
  <Notes>32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Office-Design</vt:lpstr>
      <vt:lpstr>Programm- und Systemverifikation</vt:lpstr>
      <vt:lpstr>Der erste Bug</vt:lpstr>
      <vt:lpstr>PowerPoint-Präsentation</vt:lpstr>
      <vt:lpstr>PowerPoint-Präsentation</vt:lpstr>
      <vt:lpstr>Software Verifikation: Wozu?</vt:lpstr>
      <vt:lpstr>F16 (Nördliche Hemisphäre)</vt:lpstr>
      <vt:lpstr>F16 (Südliche Hemisphäre)</vt:lpstr>
      <vt:lpstr>Software Verifikation: Wozu?</vt:lpstr>
      <vt:lpstr>Automatisierte Fehlersuche?</vt:lpstr>
      <vt:lpstr>Automatisierte Fehlersuche?</vt:lpstr>
      <vt:lpstr>Fehler automatisch finden?</vt:lpstr>
      <vt:lpstr>“Software” im 2. Weltkrieg</vt:lpstr>
      <vt:lpstr>PowerPoint-Präsentation</vt:lpstr>
      <vt:lpstr>PowerPoint-Präsentation</vt:lpstr>
      <vt:lpstr>PowerPoint-Präsentation</vt:lpstr>
      <vt:lpstr>PowerPoint-Präsentation</vt:lpstr>
      <vt:lpstr>Automatisierte Fehlersuche?</vt:lpstr>
      <vt:lpstr>Automatisierte Fehlersuche?</vt:lpstr>
      <vt:lpstr>Automatisierte Fehlersuche?</vt:lpstr>
      <vt:lpstr>Automatisierte Fehlersuche?</vt:lpstr>
      <vt:lpstr>Automatisierte Testfallgenerierung</vt:lpstr>
      <vt:lpstr>Vorlesungsinhalte</vt:lpstr>
      <vt:lpstr>Spezifikationen/Assertion Languages</vt:lpstr>
      <vt:lpstr>Spezifikationen und Assertions</vt:lpstr>
      <vt:lpstr>Spezifikationen und Assertions</vt:lpstr>
      <vt:lpstr>Spezifikationen/Assertion Languages</vt:lpstr>
      <vt:lpstr>Spezifikationen/Assertion Languages</vt:lpstr>
      <vt:lpstr>Spezifikationen/Assertion Languages</vt:lpstr>
      <vt:lpstr>Vorlesungsinhalte</vt:lpstr>
      <vt:lpstr>Model Checking</vt:lpstr>
      <vt:lpstr>PowerPoint-Präsentation</vt:lpstr>
      <vt:lpstr>Symbolic Model Checking</vt:lpstr>
      <vt:lpstr>Partial Order Reduction</vt:lpstr>
      <vt:lpstr>Vorlesungsinhalte</vt:lpstr>
      <vt:lpstr>Assertions und Programmsemantik</vt:lpstr>
      <vt:lpstr>Floyd-Hoare Logik: Axiome für Programme</vt:lpstr>
      <vt:lpstr>Dijkstra’s Prädikatenkalkül</vt:lpstr>
      <vt:lpstr>Bounded Model Checking (BMC)</vt:lpstr>
      <vt:lpstr>Vorlesungsinhalte</vt:lpstr>
      <vt:lpstr>Vorlesungsmodus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Battling Bugs with Interpolants</dc:title>
  <dc:creator>Georg Weissenbacher</dc:creator>
  <cp:lastModifiedBy>Georg Weissenbacher</cp:lastModifiedBy>
  <cp:revision>425</cp:revision>
  <dcterms:created xsi:type="dcterms:W3CDTF">2012-02-07T15:37:36Z</dcterms:created>
  <dcterms:modified xsi:type="dcterms:W3CDTF">2015-03-02T14:42:53Z</dcterms:modified>
</cp:coreProperties>
</file>