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57" r:id="rId3"/>
    <p:sldId id="258" r:id="rId4"/>
    <p:sldId id="278" r:id="rId5"/>
    <p:sldId id="279" r:id="rId6"/>
    <p:sldId id="280" r:id="rId7"/>
    <p:sldId id="281" r:id="rId8"/>
    <p:sldId id="283" r:id="rId9"/>
    <p:sldId id="259" r:id="rId10"/>
    <p:sldId id="284" r:id="rId11"/>
    <p:sldId id="276" r:id="rId12"/>
    <p:sldId id="287" r:id="rId13"/>
    <p:sldId id="260" r:id="rId14"/>
    <p:sldId id="286" r:id="rId15"/>
    <p:sldId id="277" r:id="rId16"/>
    <p:sldId id="261" r:id="rId17"/>
    <p:sldId id="285" r:id="rId18"/>
    <p:sldId id="282" r:id="rId19"/>
    <p:sldId id="275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7331E-426F-4341-A5A4-BC92D86D14F9}" type="datetimeFigureOut">
              <a:rPr lang="de-AT" smtClean="0"/>
              <a:pPr/>
              <a:t>10.12.2015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C23D4-04B7-4C12-B42D-A8B9F1FDEE12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11560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D74-C7E4-4BE5-96F8-23394C549040}" type="datetimeFigureOut">
              <a:rPr lang="de-AT" smtClean="0"/>
              <a:pPr/>
              <a:t>10.12.2015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E18A-5DD2-4CD1-93D1-FD864C234FC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D74-C7E4-4BE5-96F8-23394C549040}" type="datetimeFigureOut">
              <a:rPr lang="de-AT" smtClean="0"/>
              <a:pPr/>
              <a:t>10.12.2015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E18A-5DD2-4CD1-93D1-FD864C234FC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D74-C7E4-4BE5-96F8-23394C549040}" type="datetimeFigureOut">
              <a:rPr lang="de-AT" smtClean="0"/>
              <a:pPr/>
              <a:t>10.12.2015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E18A-5DD2-4CD1-93D1-FD864C234FC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D74-C7E4-4BE5-96F8-23394C549040}" type="datetimeFigureOut">
              <a:rPr lang="de-AT" smtClean="0"/>
              <a:pPr/>
              <a:t>10.12.2015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E18A-5DD2-4CD1-93D1-FD864C234FC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D74-C7E4-4BE5-96F8-23394C549040}" type="datetimeFigureOut">
              <a:rPr lang="de-AT" smtClean="0"/>
              <a:pPr/>
              <a:t>10.12.2015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E18A-5DD2-4CD1-93D1-FD864C234FC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D74-C7E4-4BE5-96F8-23394C549040}" type="datetimeFigureOut">
              <a:rPr lang="de-AT" smtClean="0"/>
              <a:pPr/>
              <a:t>10.12.2015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E18A-5DD2-4CD1-93D1-FD864C234FC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D74-C7E4-4BE5-96F8-23394C549040}" type="datetimeFigureOut">
              <a:rPr lang="de-AT" smtClean="0"/>
              <a:pPr/>
              <a:t>10.12.2015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E18A-5DD2-4CD1-93D1-FD864C234FC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D74-C7E4-4BE5-96F8-23394C549040}" type="datetimeFigureOut">
              <a:rPr lang="de-AT" smtClean="0"/>
              <a:pPr/>
              <a:t>10.12.2015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E18A-5DD2-4CD1-93D1-FD864C234FC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D74-C7E4-4BE5-96F8-23394C549040}" type="datetimeFigureOut">
              <a:rPr lang="de-AT" smtClean="0"/>
              <a:pPr/>
              <a:t>10.12.2015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E18A-5DD2-4CD1-93D1-FD864C234FC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D74-C7E4-4BE5-96F8-23394C549040}" type="datetimeFigureOut">
              <a:rPr lang="de-AT" smtClean="0"/>
              <a:pPr/>
              <a:t>10.12.2015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E18A-5DD2-4CD1-93D1-FD864C234FC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D74-C7E4-4BE5-96F8-23394C549040}" type="datetimeFigureOut">
              <a:rPr lang="de-AT" smtClean="0"/>
              <a:pPr/>
              <a:t>10.12.2015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E18A-5DD2-4CD1-93D1-FD864C234FC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AFD74-C7E4-4BE5-96F8-23394C549040}" type="datetimeFigureOut">
              <a:rPr lang="de-AT" smtClean="0"/>
              <a:pPr/>
              <a:t>10.12.2015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6E18A-5DD2-4CD1-93D1-FD864C234FC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ray.mpe.mpg.de/theorie/cluster/SS10/11_SS10_Cosmology2_RF.pdf" TargetMode="External"/><Relationship Id="rId2" Type="http://schemas.openxmlformats.org/officeDocument/2006/relationships/hyperlink" Target="http://cfcp.uchicago.edu/workshops/darkenergy2001/pdfs/holder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spirehep.net/record/860379/plot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109985"/>
          </a:xfrm>
        </p:spPr>
        <p:txBody>
          <a:bodyPr/>
          <a:lstStyle/>
          <a:p>
            <a:r>
              <a:rPr lang="de-AT" dirty="0" smtClean="0"/>
              <a:t>Übung Astrophysik II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3361928"/>
          </a:xfrm>
        </p:spPr>
        <p:txBody>
          <a:bodyPr/>
          <a:lstStyle/>
          <a:p>
            <a:r>
              <a:rPr lang="de-AT" dirty="0" smtClean="0"/>
              <a:t>8. Übung - 10.12.2015</a:t>
            </a:r>
          </a:p>
          <a:p>
            <a:endParaRPr lang="de-AT" dirty="0"/>
          </a:p>
          <a:p>
            <a:r>
              <a:rPr lang="de-AT" dirty="0" smtClean="0"/>
              <a:t>Danny Milosavljevic</a:t>
            </a:r>
          </a:p>
          <a:p>
            <a:r>
              <a:rPr lang="de-AT" dirty="0" smtClean="0"/>
              <a:t>Georg Steinböck</a:t>
            </a:r>
            <a:endParaRPr lang="de-A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SPT SZ Hardware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.</a:t>
            </a:r>
            <a:endParaRPr lang="de-AT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1"/>
            <a:ext cx="7632848" cy="534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00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SPT SZ Survey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 smtClean="0"/>
              <a:t>Ergebnisse:</a:t>
            </a:r>
          </a:p>
          <a:p>
            <a:pPr lvl="1"/>
            <a:r>
              <a:rPr lang="de-AT" dirty="0" smtClean="0"/>
              <a:t>Mehr als 600 Galaxienhaufen wurden entdeckt über eine weite Bandbreite an Rotverschiebungen (Median Rotverschiebung z=0,55, höchste Rotverschiebung z&gt;1,4); typische Masse von etwa 3,5 * 10</a:t>
            </a:r>
            <a:r>
              <a:rPr lang="de-AT" baseline="30000" dirty="0" smtClean="0"/>
              <a:t>14</a:t>
            </a:r>
            <a:r>
              <a:rPr lang="de-AT" dirty="0" smtClean="0"/>
              <a:t> Sonnenmassen</a:t>
            </a:r>
          </a:p>
          <a:p>
            <a:pPr lvl="1"/>
            <a:r>
              <a:rPr lang="de-AT" dirty="0" smtClean="0"/>
              <a:t>Ergebnisse sind für kosmologische Analysen von Interesse und für die Erforschung von Haufenentstehung und –</a:t>
            </a:r>
            <a:r>
              <a:rPr lang="de-AT" dirty="0" err="1" smtClean="0"/>
              <a:t>entwicklung</a:t>
            </a:r>
            <a:r>
              <a:rPr lang="de-AT" dirty="0" smtClean="0"/>
              <a:t> sowie der Dunklen Energie</a:t>
            </a:r>
          </a:p>
          <a:p>
            <a:pPr lvl="1">
              <a:buFont typeface="Symbol" pitchFamily="18" charset="2"/>
              <a:buChar char="-"/>
            </a:pPr>
            <a:endParaRPr lang="de-AT" dirty="0" smtClean="0"/>
          </a:p>
          <a:p>
            <a:pPr lvl="1"/>
            <a:endParaRPr lang="de-AT" dirty="0" smtClean="0"/>
          </a:p>
          <a:p>
            <a:endParaRPr lang="de-AT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ACT SZ Survey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de-AT" dirty="0" err="1" smtClean="0"/>
              <a:t>Atacama</a:t>
            </a:r>
            <a:r>
              <a:rPr lang="de-AT" dirty="0" smtClean="0"/>
              <a:t> </a:t>
            </a:r>
            <a:r>
              <a:rPr lang="de-AT" dirty="0" err="1" smtClean="0"/>
              <a:t>Cosmology</a:t>
            </a:r>
            <a:r>
              <a:rPr lang="de-AT" dirty="0" smtClean="0"/>
              <a:t> </a:t>
            </a:r>
            <a:r>
              <a:rPr lang="de-AT" dirty="0" err="1" smtClean="0"/>
              <a:t>Telescope</a:t>
            </a:r>
            <a:r>
              <a:rPr lang="de-AT" dirty="0" smtClean="0"/>
              <a:t> (ACT):</a:t>
            </a:r>
          </a:p>
          <a:p>
            <a:pPr lvl="1"/>
            <a:r>
              <a:rPr lang="en-US" dirty="0" smtClean="0"/>
              <a:t>Cerro </a:t>
            </a:r>
            <a:r>
              <a:rPr lang="en-US" dirty="0" err="1" smtClean="0"/>
              <a:t>Toco</a:t>
            </a:r>
            <a:r>
              <a:rPr lang="en-US" dirty="0" smtClean="0"/>
              <a:t> in der Atacama </a:t>
            </a:r>
            <a:r>
              <a:rPr lang="en-US" dirty="0" err="1" smtClean="0"/>
              <a:t>Wüste</a:t>
            </a:r>
            <a:r>
              <a:rPr lang="en-US" dirty="0" smtClean="0"/>
              <a:t> (</a:t>
            </a:r>
            <a:r>
              <a:rPr lang="en-US" dirty="0" err="1" smtClean="0"/>
              <a:t>Nordchile</a:t>
            </a:r>
            <a:r>
              <a:rPr lang="en-US" dirty="0" smtClean="0"/>
              <a:t>)</a:t>
            </a:r>
          </a:p>
          <a:p>
            <a:pPr lvl="1"/>
            <a:r>
              <a:rPr lang="de-AT" dirty="0" smtClean="0"/>
              <a:t>6 Meter Teleskop</a:t>
            </a:r>
          </a:p>
          <a:p>
            <a:pPr lvl="1"/>
            <a:r>
              <a:rPr lang="de-AT" dirty="0" smtClean="0"/>
              <a:t>Radioteleskop zur Untersuchung von Unregelmäßigkeiten des kosmischen Mikrowellenhintergrunds</a:t>
            </a:r>
          </a:p>
          <a:p>
            <a:r>
              <a:rPr lang="de-AT" dirty="0" smtClean="0"/>
              <a:t>SZ Survey:</a:t>
            </a:r>
          </a:p>
          <a:p>
            <a:pPr lvl="1"/>
            <a:r>
              <a:rPr lang="en-US" dirty="0" err="1" smtClean="0"/>
              <a:t>Durchmusterung</a:t>
            </a:r>
            <a:r>
              <a:rPr lang="en-US" dirty="0" smtClean="0"/>
              <a:t> von </a:t>
            </a:r>
            <a:r>
              <a:rPr lang="en-US" dirty="0" err="1" smtClean="0"/>
              <a:t>Regionen</a:t>
            </a:r>
            <a:r>
              <a:rPr lang="en-US" dirty="0" smtClean="0"/>
              <a:t> im </a:t>
            </a:r>
            <a:r>
              <a:rPr lang="en-US" dirty="0" err="1" smtClean="0"/>
              <a:t>äquatorialen</a:t>
            </a:r>
            <a:r>
              <a:rPr lang="en-US" dirty="0" smtClean="0"/>
              <a:t> </a:t>
            </a:r>
            <a:r>
              <a:rPr lang="en-US" dirty="0" err="1" smtClean="0"/>
              <a:t>Bereich</a:t>
            </a:r>
            <a:endParaRPr lang="en-US" dirty="0" smtClean="0"/>
          </a:p>
          <a:p>
            <a:pPr lvl="1"/>
            <a:r>
              <a:rPr lang="en-US" dirty="0" smtClean="0"/>
              <a:t>145 GHz, 215 GHz and 280 GHz</a:t>
            </a:r>
          </a:p>
          <a:p>
            <a:pPr lvl="1"/>
            <a:r>
              <a:rPr lang="en-US" dirty="0" err="1" smtClean="0"/>
              <a:t>Seit</a:t>
            </a:r>
            <a:r>
              <a:rPr lang="en-US" dirty="0" smtClean="0"/>
              <a:t> 2007</a:t>
            </a:r>
          </a:p>
          <a:p>
            <a:pPr lvl="1"/>
            <a:r>
              <a:rPr lang="en-US" dirty="0" err="1" smtClean="0"/>
              <a:t>Ziel</a:t>
            </a:r>
            <a:r>
              <a:rPr lang="en-US" dirty="0" smtClean="0"/>
              <a:t>: </a:t>
            </a:r>
            <a:r>
              <a:rPr lang="en-US" dirty="0" err="1" smtClean="0"/>
              <a:t>wie</a:t>
            </a:r>
            <a:r>
              <a:rPr lang="en-US" dirty="0" smtClean="0"/>
              <a:t> bei SPT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144606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ACT SZ Survey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.</a:t>
            </a:r>
            <a:endParaRPr lang="de-AT" dirty="0" smtClean="0"/>
          </a:p>
        </p:txBody>
      </p:sp>
      <p:pic>
        <p:nvPicPr>
          <p:cNvPr id="3074" name="Picture 2" descr="L:\Data\Astronomie\III\ACT-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6667501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ACT SZ Survey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.</a:t>
            </a:r>
            <a:endParaRPr lang="de-AT" dirty="0" smtClean="0"/>
          </a:p>
        </p:txBody>
      </p:sp>
      <p:pic>
        <p:nvPicPr>
          <p:cNvPr id="1026" name="Picture 2" descr="L:\Data\Astronomie\III\8\ACT_f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6768752" cy="514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914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ACT SZ Survey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Ergebnisse:</a:t>
            </a:r>
          </a:p>
          <a:p>
            <a:pPr lvl="1"/>
            <a:r>
              <a:rPr lang="de-AT" dirty="0" smtClean="0"/>
              <a:t>Entdeckung zahlreicher Galaxienhaufen im durchmusterten Gebiet mit durchschnittlicher Masse in der Größenordnung 10</a:t>
            </a:r>
            <a:r>
              <a:rPr lang="de-AT" baseline="30000" dirty="0" smtClean="0"/>
              <a:t>14</a:t>
            </a:r>
            <a:r>
              <a:rPr lang="de-AT" dirty="0" smtClean="0"/>
              <a:t> Sonnenmassen</a:t>
            </a:r>
          </a:p>
          <a:p>
            <a:pPr lvl="1"/>
            <a:r>
              <a:rPr lang="de-AT" dirty="0" smtClean="0"/>
              <a:t>weite Übereinstimmung der Ergebnisse mit den bestehenden Modellen für die Physik massiver Haufen und für kosmologische Parameter</a:t>
            </a:r>
            <a:endParaRPr lang="de-AT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Planck SZ Survey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Planck Weltraumteleskop:</a:t>
            </a:r>
          </a:p>
          <a:p>
            <a:pPr lvl="1"/>
            <a:r>
              <a:rPr lang="de-AT" dirty="0" smtClean="0"/>
              <a:t>4,2 m Durchmesser</a:t>
            </a:r>
          </a:p>
          <a:p>
            <a:pPr lvl="1"/>
            <a:r>
              <a:rPr lang="de-AT" dirty="0"/>
              <a:t>g</a:t>
            </a:r>
            <a:r>
              <a:rPr lang="de-AT" dirty="0" smtClean="0"/>
              <a:t>rundlegender Zweck: Kartierung der kosmischen Hintergrundstrahlung parallel bei neun Frequenzen zwischen 30 GHz und 857 GHz </a:t>
            </a:r>
          </a:p>
          <a:p>
            <a:pPr lvl="1"/>
            <a:r>
              <a:rPr lang="de-AT" dirty="0" smtClean="0"/>
              <a:t>2009 bis 2013 in Betrieb</a:t>
            </a:r>
          </a:p>
          <a:p>
            <a:pPr lvl="1"/>
            <a:r>
              <a:rPr lang="de-AT" dirty="0" smtClean="0"/>
              <a:t>Durchmusterung auf Galaxienhaufen (SZ Survey)</a:t>
            </a:r>
          </a:p>
          <a:p>
            <a:pPr lvl="1"/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Galaxienhaufen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Punkt</a:t>
            </a:r>
            <a:endParaRPr lang="de-AT" dirty="0" smtClean="0"/>
          </a:p>
          <a:p>
            <a:pPr>
              <a:buNone/>
            </a:pPr>
            <a:endParaRPr lang="de-AT" dirty="0" smtClean="0"/>
          </a:p>
          <a:p>
            <a:pPr>
              <a:buNone/>
            </a:pPr>
            <a:endParaRPr lang="de-AT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Planck SZ Survey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Modell </a:t>
            </a:r>
            <a:r>
              <a:rPr lang="en-US" dirty="0" err="1" smtClean="0"/>
              <a:t>mit</a:t>
            </a:r>
            <a:r>
              <a:rPr lang="en-US" dirty="0" smtClean="0"/>
              <a:t> Horn-</a:t>
            </a:r>
            <a:r>
              <a:rPr lang="en-US" dirty="0" err="1" smtClean="0"/>
              <a:t>Antennen</a:t>
            </a:r>
            <a:r>
              <a:rPr lang="en-US" dirty="0" smtClean="0"/>
              <a:t>:</a:t>
            </a:r>
            <a:endParaRPr lang="de-AT" dirty="0"/>
          </a:p>
        </p:txBody>
      </p:sp>
      <p:pic>
        <p:nvPicPr>
          <p:cNvPr id="4099" name="Picture 3" descr="L:\Data\Astronomie\III\8\Planck_HF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32855"/>
            <a:ext cx="4464496" cy="44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562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Planck SZ Survey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Ergebnisse:</a:t>
            </a:r>
          </a:p>
          <a:p>
            <a:pPr lvl="1"/>
            <a:r>
              <a:rPr lang="de-AT" dirty="0" smtClean="0"/>
              <a:t>Über 1000 Galaxienhaufen entdeckt</a:t>
            </a:r>
          </a:p>
          <a:p>
            <a:pPr lvl="1"/>
            <a:r>
              <a:rPr lang="de-AT" dirty="0" smtClean="0"/>
              <a:t>Bestimmung zahlreicher kosmologischer Parameter</a:t>
            </a:r>
          </a:p>
          <a:p>
            <a:pPr lvl="1"/>
            <a:endParaRPr lang="de-AT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de-AT" sz="4400" dirty="0" smtClean="0"/>
              <a:t>Vielen Dank für die </a:t>
            </a:r>
          </a:p>
          <a:p>
            <a:pPr algn="ctr">
              <a:buNone/>
            </a:pPr>
            <a:r>
              <a:rPr lang="de-AT" sz="4400" dirty="0" smtClean="0"/>
              <a:t>Aufmerksamkeit!</a:t>
            </a:r>
          </a:p>
          <a:p>
            <a:pPr>
              <a:buNone/>
            </a:pPr>
            <a:endParaRPr lang="de-AT" sz="2000" dirty="0" smtClean="0"/>
          </a:p>
          <a:p>
            <a:pPr>
              <a:buNone/>
            </a:pPr>
            <a:endParaRPr lang="de-AT" sz="2000" dirty="0" smtClean="0"/>
          </a:p>
          <a:p>
            <a:pPr>
              <a:buNone/>
            </a:pPr>
            <a:r>
              <a:rPr lang="de-AT" sz="2000" dirty="0" smtClean="0"/>
              <a:t>Quellen:</a:t>
            </a:r>
          </a:p>
          <a:p>
            <a:r>
              <a:rPr lang="de-AT" sz="2000" dirty="0" smtClean="0"/>
              <a:t>https://www.youtube.com/watch?v=2KFVxPENcEw</a:t>
            </a:r>
          </a:p>
          <a:p>
            <a:r>
              <a:rPr lang="de-AT" sz="2000" dirty="0" smtClean="0"/>
              <a:t>http://astro.uchicago.edu/sza/primer.html</a:t>
            </a:r>
          </a:p>
          <a:p>
            <a:r>
              <a:rPr lang="de-AT" sz="2000" dirty="0" err="1" smtClean="0"/>
              <a:t>Bleem</a:t>
            </a:r>
            <a:r>
              <a:rPr lang="de-AT" sz="2000" dirty="0" smtClean="0"/>
              <a:t> et al, arXiv:1409.0850v2</a:t>
            </a:r>
          </a:p>
          <a:p>
            <a:r>
              <a:rPr lang="de-AT" sz="2000" dirty="0">
                <a:hlinkClick r:id="rId2"/>
              </a:rPr>
              <a:t>http://</a:t>
            </a:r>
            <a:r>
              <a:rPr lang="de-AT" sz="2000" dirty="0" smtClean="0">
                <a:hlinkClick r:id="rId2"/>
              </a:rPr>
              <a:t>cfcp.uchicago.edu/workshops/darkenergy2001/pdfs/holder.pdf</a:t>
            </a:r>
            <a:endParaRPr lang="de-AT" sz="2000" dirty="0" smtClean="0"/>
          </a:p>
          <a:p>
            <a:r>
              <a:rPr lang="de-AT" sz="2000" dirty="0">
                <a:hlinkClick r:id="rId3"/>
              </a:rPr>
              <a:t>http://</a:t>
            </a:r>
            <a:r>
              <a:rPr lang="de-AT" sz="2000" dirty="0" smtClean="0">
                <a:hlinkClick r:id="rId3"/>
              </a:rPr>
              <a:t>www.xray.mpe.mpg.de/theorie/cluster/SS10/11_SS10_Cosmology2_RF.pdf</a:t>
            </a:r>
            <a:endParaRPr lang="de-AT" sz="2000" dirty="0" smtClean="0"/>
          </a:p>
          <a:p>
            <a:r>
              <a:rPr lang="de-AT" sz="2000" dirty="0">
                <a:hlinkClick r:id="rId4"/>
              </a:rPr>
              <a:t>https://</a:t>
            </a:r>
            <a:r>
              <a:rPr lang="de-AT" sz="2000" dirty="0" smtClean="0">
                <a:hlinkClick r:id="rId4"/>
              </a:rPr>
              <a:t>inspirehep.net/record/860379/plots</a:t>
            </a:r>
            <a:endParaRPr lang="de-AT" sz="2000" dirty="0" smtClean="0"/>
          </a:p>
          <a:p>
            <a:r>
              <a:rPr lang="de-AT" sz="2000" dirty="0" smtClean="0"/>
              <a:t>www.wikipedia.org</a:t>
            </a:r>
          </a:p>
          <a:p>
            <a:pPr>
              <a:buNone/>
            </a:pPr>
            <a:endParaRPr lang="de-AT" sz="2000" dirty="0" smtClean="0"/>
          </a:p>
          <a:p>
            <a:pPr>
              <a:buNone/>
            </a:pPr>
            <a:endParaRPr lang="de-AT" dirty="0" smtClean="0"/>
          </a:p>
          <a:p>
            <a:pPr>
              <a:buNone/>
            </a:pPr>
            <a:endParaRPr lang="de-AT" dirty="0" smtClean="0"/>
          </a:p>
          <a:p>
            <a:endParaRPr lang="de-AT" sz="2000" dirty="0" smtClean="0"/>
          </a:p>
          <a:p>
            <a:endParaRPr lang="de-AT" sz="2000" dirty="0" smtClean="0"/>
          </a:p>
          <a:p>
            <a:pPr>
              <a:buNone/>
            </a:pPr>
            <a:endParaRPr lang="de-AT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Aufgabe 8.A)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AT" dirty="0" smtClean="0"/>
          </a:p>
          <a:p>
            <a:pPr algn="just">
              <a:buNone/>
            </a:pPr>
            <a:r>
              <a:rPr lang="de-AT" dirty="0" smtClean="0"/>
              <a:t>	Beschreiben Sie im Detail den Sunyaev-Zeldovich (SZ) Effekt. Stellen Sie desweiteren die SZ-Surveys mit den bodengebundenen Teleskopen SPT und ACT und dem Weltraumsatelliten Planck vor und diskutieren Sie die wichtigsten Forschungsergebnisse dieser Surveys.</a:t>
            </a:r>
            <a:endParaRPr lang="de-AT" dirty="0"/>
          </a:p>
          <a:p>
            <a:endParaRPr lang="de-A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Sunyaev-Zeldovich Effekt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erhöht </a:t>
            </a:r>
            <a:r>
              <a:rPr lang="en-US" dirty="0" err="1" smtClean="0"/>
              <a:t>Strahlungsdichte</a:t>
            </a:r>
            <a:r>
              <a:rPr lang="en-US" dirty="0" smtClean="0"/>
              <a:t> bei </a:t>
            </a:r>
            <a:r>
              <a:rPr lang="en-US" dirty="0" err="1" smtClean="0"/>
              <a:t>höheren</a:t>
            </a:r>
            <a:r>
              <a:rPr lang="en-US" dirty="0" smtClean="0"/>
              <a:t> </a:t>
            </a:r>
            <a:r>
              <a:rPr lang="en-US" dirty="0" err="1" smtClean="0"/>
              <a:t>Frequenzen</a:t>
            </a:r>
            <a:r>
              <a:rPr lang="en-US" dirty="0" smtClean="0"/>
              <a:t> </a:t>
            </a:r>
            <a:r>
              <a:rPr lang="en-US" dirty="0" err="1" smtClean="0"/>
              <a:t>verglichen</a:t>
            </a:r>
            <a:r>
              <a:rPr lang="en-US" dirty="0" smtClean="0"/>
              <a:t> mit </a:t>
            </a:r>
            <a:r>
              <a:rPr lang="en-US" dirty="0" err="1" smtClean="0"/>
              <a:t>Erwartung</a:t>
            </a:r>
            <a:r>
              <a:rPr lang="en-US" dirty="0" smtClean="0"/>
              <a:t> bei </a:t>
            </a:r>
            <a:r>
              <a:rPr lang="en-US" dirty="0" err="1" smtClean="0"/>
              <a:t>Schwarzkörperstrahlung</a:t>
            </a:r>
            <a:endParaRPr lang="en-US" dirty="0" smtClean="0"/>
          </a:p>
          <a:p>
            <a:r>
              <a:rPr lang="en-US" dirty="0" smtClean="0"/>
              <a:t>“Mugging by photons”</a:t>
            </a:r>
            <a:endParaRPr lang="de-AT" dirty="0" smtClean="0"/>
          </a:p>
          <a:p>
            <a:endParaRPr lang="de-AT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Schwarzkörperstrahlung</a:t>
            </a:r>
            <a:endParaRPr lang="de-AT" dirty="0"/>
          </a:p>
        </p:txBody>
      </p:sp>
      <p:pic>
        <p:nvPicPr>
          <p:cNvPr id="4" name="Picture 3" descr="L:\Data\Astronomie\III\bb_bilder_planck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SZ-Strahlung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rechts</a:t>
            </a:r>
            <a:r>
              <a:rPr lang="en-US" dirty="0" smtClean="0"/>
              <a:t> schieben </a:t>
            </a:r>
          </a:p>
          <a:p>
            <a:r>
              <a:rPr lang="en-US" dirty="0" err="1" smtClean="0"/>
              <a:t>bisschen</a:t>
            </a:r>
            <a:r>
              <a:rPr lang="en-US" dirty="0" smtClean="0"/>
              <a:t> </a:t>
            </a:r>
            <a:r>
              <a:rPr lang="en-US" dirty="0" err="1" smtClean="0"/>
              <a:t>verformen</a:t>
            </a:r>
            <a:endParaRPr lang="de-AT" dirty="0" smtClean="0"/>
          </a:p>
          <a:p>
            <a:endParaRPr lang="de-AT" dirty="0"/>
          </a:p>
        </p:txBody>
      </p:sp>
      <p:pic>
        <p:nvPicPr>
          <p:cNvPr id="5" name="Picture 2" descr="L:\Data\Astronomie\III\SZ-spectrum-exact-1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17221"/>
            <a:ext cx="5014397" cy="375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Sunyaev</a:t>
            </a:r>
            <a:r>
              <a:rPr lang="de-AT" dirty="0" smtClean="0"/>
              <a:t>-</a:t>
            </a:r>
            <a:r>
              <a:rPr lang="de-AT" dirty="0" err="1" smtClean="0"/>
              <a:t>Zeldovich</a:t>
            </a:r>
            <a:r>
              <a:rPr lang="de-AT" dirty="0" smtClean="0"/>
              <a:t>-Effekt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AT" sz="3600" dirty="0" smtClean="0"/>
              <a:t>WARUM? -&gt; </a:t>
            </a:r>
            <a:r>
              <a:rPr lang="en-US" dirty="0" smtClean="0"/>
              <a:t>Inverse Compton Scattering:</a:t>
            </a:r>
          </a:p>
          <a:p>
            <a:r>
              <a:rPr lang="en-US" dirty="0" err="1"/>
              <a:t>n</a:t>
            </a:r>
            <a:r>
              <a:rPr lang="en-US" dirty="0" err="1" smtClean="0"/>
              <a:t>ur</a:t>
            </a:r>
            <a:r>
              <a:rPr lang="en-US" dirty="0" smtClean="0"/>
              <a:t> eines von 100 </a:t>
            </a:r>
            <a:r>
              <a:rPr lang="en-US" dirty="0" err="1" smtClean="0"/>
              <a:t>Hintergrundstrahlungs-Photonen</a:t>
            </a:r>
            <a:r>
              <a:rPr lang="en-US" dirty="0" smtClean="0"/>
              <a:t> </a:t>
            </a:r>
            <a:r>
              <a:rPr lang="en-US" dirty="0" err="1" smtClean="0"/>
              <a:t>macht</a:t>
            </a:r>
            <a:r>
              <a:rPr lang="en-US" dirty="0" smtClean="0"/>
              <a:t> das:</a:t>
            </a:r>
            <a:endParaRPr lang="de-AT" dirty="0" smtClean="0"/>
          </a:p>
          <a:p>
            <a:pPr>
              <a:buNone/>
            </a:pPr>
            <a:endParaRPr lang="de-AT" dirty="0" smtClean="0"/>
          </a:p>
          <a:p>
            <a:pPr algn="ctr">
              <a:buNone/>
            </a:pPr>
            <a:endParaRPr lang="de-AT" dirty="0"/>
          </a:p>
        </p:txBody>
      </p:sp>
      <p:pic>
        <p:nvPicPr>
          <p:cNvPr id="4" name="Picture 2" descr="L:\Data\Astronomie\III\purse-mugg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84984"/>
            <a:ext cx="4536504" cy="29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Mugging</a:t>
            </a:r>
            <a:endParaRPr lang="de-AT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801019"/>
            <a:ext cx="733425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Bezugssysteme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.</a:t>
            </a:r>
            <a:endParaRPr lang="de-A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016178" cy="451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125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SPT SZ Survey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AT" dirty="0" smtClean="0"/>
              <a:t>South Polar </a:t>
            </a:r>
            <a:r>
              <a:rPr lang="de-AT" dirty="0" err="1" smtClean="0"/>
              <a:t>Telescope</a:t>
            </a:r>
            <a:r>
              <a:rPr lang="de-AT" dirty="0" smtClean="0"/>
              <a:t> (SPT):</a:t>
            </a:r>
          </a:p>
          <a:p>
            <a:pPr lvl="1">
              <a:buFont typeface="Symbol" pitchFamily="18" charset="2"/>
              <a:buChar char="-"/>
            </a:pPr>
            <a:r>
              <a:rPr lang="en-US" dirty="0" smtClean="0"/>
              <a:t>Amundsen-Scott South Pole Station (</a:t>
            </a:r>
            <a:r>
              <a:rPr lang="en-US" dirty="0" err="1" smtClean="0"/>
              <a:t>Antarktis</a:t>
            </a:r>
            <a:r>
              <a:rPr lang="en-US" dirty="0" smtClean="0"/>
              <a:t>)</a:t>
            </a:r>
            <a:endParaRPr lang="de-AT" dirty="0" smtClean="0"/>
          </a:p>
          <a:p>
            <a:pPr lvl="1">
              <a:buFont typeface="Symbol" pitchFamily="18" charset="2"/>
              <a:buChar char="-"/>
            </a:pPr>
            <a:r>
              <a:rPr lang="de-AT" dirty="0" smtClean="0"/>
              <a:t>10 m Teleskop</a:t>
            </a:r>
          </a:p>
          <a:p>
            <a:pPr lvl="1">
              <a:buFont typeface="Symbol" pitchFamily="18" charset="2"/>
              <a:buChar char="-"/>
            </a:pPr>
            <a:r>
              <a:rPr lang="de-AT" dirty="0" smtClean="0"/>
              <a:t>Beobachtung im (Sub-)Millimeterbereich (Mikrowellen)</a:t>
            </a:r>
          </a:p>
          <a:p>
            <a:r>
              <a:rPr lang="de-AT" dirty="0" smtClean="0"/>
              <a:t>SZ Survey:</a:t>
            </a:r>
          </a:p>
          <a:p>
            <a:pPr lvl="1"/>
            <a:r>
              <a:rPr lang="de-AT" dirty="0" smtClean="0"/>
              <a:t>Durchmusterung von </a:t>
            </a:r>
            <a:r>
              <a:rPr lang="de-AT" dirty="0" err="1" smtClean="0"/>
              <a:t>ca</a:t>
            </a:r>
            <a:r>
              <a:rPr lang="de-AT" dirty="0" smtClean="0"/>
              <a:t> 2500 Quadratgrad am Südhimmel  in der Region von 20 h bis 7 h Rektaszension und -65° bis </a:t>
            </a:r>
          </a:p>
          <a:p>
            <a:pPr lvl="1">
              <a:buNone/>
            </a:pPr>
            <a:r>
              <a:rPr lang="de-AT" dirty="0" smtClean="0"/>
              <a:t>	-40° Deklination</a:t>
            </a:r>
          </a:p>
          <a:p>
            <a:pPr lvl="1"/>
            <a:r>
              <a:rPr lang="de-AT" dirty="0" smtClean="0"/>
              <a:t>95 GHz, 150 GHz, 220 GHz</a:t>
            </a:r>
          </a:p>
          <a:p>
            <a:pPr lvl="1"/>
            <a:r>
              <a:rPr lang="de-AT" dirty="0" smtClean="0"/>
              <a:t>Zeitraum 2008 – 2011</a:t>
            </a:r>
          </a:p>
          <a:p>
            <a:pPr lvl="1"/>
            <a:r>
              <a:rPr lang="de-AT" dirty="0" smtClean="0"/>
              <a:t>Ziel: Entdeckung von Galaxienhaufen über den SZ-Effekt</a:t>
            </a:r>
          </a:p>
          <a:p>
            <a:pPr lvl="1"/>
            <a:endParaRPr lang="de-AT" dirty="0" smtClean="0"/>
          </a:p>
          <a:p>
            <a:pPr lvl="1">
              <a:buFont typeface="Symbol" pitchFamily="18" charset="2"/>
              <a:buChar char="-"/>
            </a:pPr>
            <a:endParaRPr lang="de-AT" dirty="0" smtClean="0"/>
          </a:p>
          <a:p>
            <a:pPr lvl="1"/>
            <a:endParaRPr lang="de-AT" dirty="0" smtClean="0"/>
          </a:p>
          <a:p>
            <a:endParaRPr lang="de-AT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</Words>
  <Application>Microsoft Office PowerPoint</Application>
  <PresentationFormat>Bildschirmpräsentation (4:3)</PresentationFormat>
  <Paragraphs>88</Paragraphs>
  <Slides>19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Larissa-Design</vt:lpstr>
      <vt:lpstr>Übung Astrophysik II</vt:lpstr>
      <vt:lpstr>Aufgabe 8.A)</vt:lpstr>
      <vt:lpstr>Sunyaev-Zeldovich Effekt</vt:lpstr>
      <vt:lpstr>Schwarzkörperstrahlung</vt:lpstr>
      <vt:lpstr>SZ-Strahlung</vt:lpstr>
      <vt:lpstr>Sunyaev-Zeldovich-Effekt</vt:lpstr>
      <vt:lpstr>Mugging</vt:lpstr>
      <vt:lpstr>Bezugssysteme</vt:lpstr>
      <vt:lpstr>SPT SZ Survey</vt:lpstr>
      <vt:lpstr>SPT SZ Hardware</vt:lpstr>
      <vt:lpstr>SPT SZ Survey</vt:lpstr>
      <vt:lpstr>ACT SZ Survey</vt:lpstr>
      <vt:lpstr>ACT SZ Survey</vt:lpstr>
      <vt:lpstr>ACT SZ Survey</vt:lpstr>
      <vt:lpstr>ACT SZ Survey</vt:lpstr>
      <vt:lpstr>Planck SZ Survey</vt:lpstr>
      <vt:lpstr>Planck SZ Survey</vt:lpstr>
      <vt:lpstr>Planck SZ Survey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Übung Astrophysik II</dc:title>
  <dc:creator>Claudia</dc:creator>
  <cp:lastModifiedBy>Milosavljevic Danny</cp:lastModifiedBy>
  <cp:revision>101</cp:revision>
  <dcterms:created xsi:type="dcterms:W3CDTF">2015-11-11T12:43:21Z</dcterms:created>
  <dcterms:modified xsi:type="dcterms:W3CDTF">2015-12-10T10:44:09Z</dcterms:modified>
</cp:coreProperties>
</file>