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58" r:id="rId4"/>
    <p:sldId id="277" r:id="rId5"/>
    <p:sldId id="297" r:id="rId6"/>
    <p:sldId id="298" r:id="rId7"/>
    <p:sldId id="299" r:id="rId8"/>
    <p:sldId id="276" r:id="rId9"/>
    <p:sldId id="307" r:id="rId10"/>
    <p:sldId id="308" r:id="rId11"/>
    <p:sldId id="306" r:id="rId12"/>
    <p:sldId id="300" r:id="rId13"/>
    <p:sldId id="302" r:id="rId14"/>
    <p:sldId id="275" r:id="rId15"/>
    <p:sldId id="296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7331E-426F-4341-A5A4-BC92D86D14F9}" type="datetimeFigureOut">
              <a:rPr lang="de-AT" smtClean="0"/>
              <a:pPr/>
              <a:t>06.01.2016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C23D4-04B7-4C12-B42D-A8B9F1FDEE12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2843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D74-C7E4-4BE5-96F8-23394C549040}" type="datetimeFigureOut">
              <a:rPr lang="de-AT" smtClean="0"/>
              <a:pPr/>
              <a:t>06.01.2016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E18A-5DD2-4CD1-93D1-FD864C234FC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D74-C7E4-4BE5-96F8-23394C549040}" type="datetimeFigureOut">
              <a:rPr lang="de-AT" smtClean="0"/>
              <a:pPr/>
              <a:t>06.01.2016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E18A-5DD2-4CD1-93D1-FD864C234FC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D74-C7E4-4BE5-96F8-23394C549040}" type="datetimeFigureOut">
              <a:rPr lang="de-AT" smtClean="0"/>
              <a:pPr/>
              <a:t>06.01.2016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E18A-5DD2-4CD1-93D1-FD864C234FC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D74-C7E4-4BE5-96F8-23394C549040}" type="datetimeFigureOut">
              <a:rPr lang="de-AT" smtClean="0"/>
              <a:pPr/>
              <a:t>06.01.2016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E18A-5DD2-4CD1-93D1-FD864C234FC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D74-C7E4-4BE5-96F8-23394C549040}" type="datetimeFigureOut">
              <a:rPr lang="de-AT" smtClean="0"/>
              <a:pPr/>
              <a:t>06.01.2016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E18A-5DD2-4CD1-93D1-FD864C234FC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D74-C7E4-4BE5-96F8-23394C549040}" type="datetimeFigureOut">
              <a:rPr lang="de-AT" smtClean="0"/>
              <a:pPr/>
              <a:t>06.01.2016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E18A-5DD2-4CD1-93D1-FD864C234FC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D74-C7E4-4BE5-96F8-23394C549040}" type="datetimeFigureOut">
              <a:rPr lang="de-AT" smtClean="0"/>
              <a:pPr/>
              <a:t>06.01.2016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E18A-5DD2-4CD1-93D1-FD864C234FC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D74-C7E4-4BE5-96F8-23394C549040}" type="datetimeFigureOut">
              <a:rPr lang="de-AT" smtClean="0"/>
              <a:pPr/>
              <a:t>06.01.2016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E18A-5DD2-4CD1-93D1-FD864C234FC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D74-C7E4-4BE5-96F8-23394C549040}" type="datetimeFigureOut">
              <a:rPr lang="de-AT" smtClean="0"/>
              <a:pPr/>
              <a:t>06.01.2016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E18A-5DD2-4CD1-93D1-FD864C234FC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D74-C7E4-4BE5-96F8-23394C549040}" type="datetimeFigureOut">
              <a:rPr lang="de-AT" smtClean="0"/>
              <a:pPr/>
              <a:t>06.01.2016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E18A-5DD2-4CD1-93D1-FD864C234FC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D74-C7E4-4BE5-96F8-23394C549040}" type="datetimeFigureOut">
              <a:rPr lang="de-AT" smtClean="0"/>
              <a:pPr/>
              <a:t>06.01.2016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E18A-5DD2-4CD1-93D1-FD864C234FC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AFD74-C7E4-4BE5-96F8-23394C549040}" type="datetimeFigureOut">
              <a:rPr lang="de-AT" smtClean="0"/>
              <a:pPr/>
              <a:t>06.01.2016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6E18A-5DD2-4CD1-93D1-FD864C234FC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o.org/sci/meetings/2011/feedgiant/presentations/Gruppioni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109985"/>
          </a:xfrm>
        </p:spPr>
        <p:txBody>
          <a:bodyPr/>
          <a:lstStyle/>
          <a:p>
            <a:r>
              <a:rPr lang="de-AT" dirty="0" smtClean="0"/>
              <a:t>Übung Astrophysik II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361928"/>
          </a:xfrm>
        </p:spPr>
        <p:txBody>
          <a:bodyPr/>
          <a:lstStyle/>
          <a:p>
            <a:r>
              <a:rPr lang="de-AT" dirty="0" smtClean="0"/>
              <a:t>10. Übung - 7.1.2016</a:t>
            </a:r>
          </a:p>
          <a:p>
            <a:endParaRPr lang="de-AT" dirty="0"/>
          </a:p>
          <a:p>
            <a:r>
              <a:rPr lang="de-AT" dirty="0" smtClean="0"/>
              <a:t>Danny Milosavljevic</a:t>
            </a:r>
          </a:p>
          <a:p>
            <a:r>
              <a:rPr lang="de-AT" dirty="0" smtClean="0"/>
              <a:t>Georg Steinböck</a:t>
            </a:r>
            <a:endParaRPr lang="de-A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PEP Offizielle Einreichung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“using </a:t>
            </a:r>
            <a:r>
              <a:rPr lang="en-US" dirty="0"/>
              <a:t>the unprecedented sensitivity and spatial resolution of </a:t>
            </a:r>
            <a:r>
              <a:rPr lang="en-US" dirty="0" smtClean="0"/>
              <a:t>Herschel</a:t>
            </a:r>
          </a:p>
          <a:p>
            <a:pPr>
              <a:buNone/>
            </a:pPr>
            <a:r>
              <a:rPr lang="en-US" dirty="0" smtClean="0"/>
              <a:t>for </a:t>
            </a:r>
            <a:r>
              <a:rPr lang="en-US" dirty="0"/>
              <a:t>a comprehensive far-infrared photometric survey of the extragalactic sky. 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Blank </a:t>
            </a:r>
            <a:r>
              <a:rPr lang="en-US" dirty="0"/>
              <a:t>field surveys using PACS at 170, 110 and 75 micron are supplemented with </a:t>
            </a:r>
            <a:r>
              <a:rPr lang="en-US" dirty="0" smtClean="0"/>
              <a:t>massive </a:t>
            </a:r>
            <a:r>
              <a:rPr lang="en-US" dirty="0"/>
              <a:t>z~1 </a:t>
            </a:r>
            <a:r>
              <a:rPr lang="en-US" dirty="0" smtClean="0"/>
              <a:t>and </a:t>
            </a:r>
            <a:r>
              <a:rPr lang="en-US" dirty="0"/>
              <a:t>lensing clusters. 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We </a:t>
            </a:r>
            <a:r>
              <a:rPr lang="en-US" dirty="0"/>
              <a:t>will </a:t>
            </a:r>
            <a:r>
              <a:rPr lang="en-US" b="1" dirty="0"/>
              <a:t>resolve the bulk of the Cosmic </a:t>
            </a:r>
            <a:r>
              <a:rPr lang="en-US" b="1" i="1" dirty="0"/>
              <a:t>Infrared</a:t>
            </a:r>
            <a:r>
              <a:rPr lang="en-US" b="1" dirty="0"/>
              <a:t> Background</a:t>
            </a:r>
            <a:r>
              <a:rPr lang="en-US" dirty="0"/>
              <a:t>,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determine </a:t>
            </a:r>
            <a:r>
              <a:rPr lang="en-US" dirty="0"/>
              <a:t>the nature of its constituent sources and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trace </a:t>
            </a:r>
            <a:r>
              <a:rPr lang="en-US" dirty="0"/>
              <a:t>the evolution of dust-obscured star formation. 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Will study </a:t>
            </a:r>
            <a:r>
              <a:rPr lang="en-US" dirty="0"/>
              <a:t>the evolution of galaxies and AGN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over </a:t>
            </a:r>
            <a:r>
              <a:rPr lang="en-US" dirty="0"/>
              <a:t>a wide range of redshifts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in environments of different density,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provide the crucial far-infrared measurements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lacking </a:t>
            </a:r>
            <a:r>
              <a:rPr lang="en-US" dirty="0"/>
              <a:t>for a full understanding of intermediate and high redshift galaxy populations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previously </a:t>
            </a:r>
            <a:r>
              <a:rPr lang="en-US" dirty="0"/>
              <a:t>identified at other wavelengths. 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This </a:t>
            </a:r>
            <a:r>
              <a:rPr lang="en-US" dirty="0"/>
              <a:t>survey is coordinated with Herschel/SPIRE observations </a:t>
            </a:r>
            <a:r>
              <a:rPr lang="en-US" dirty="0" smtClean="0"/>
              <a:t> submitted by </a:t>
            </a:r>
            <a:r>
              <a:rPr lang="en-US" dirty="0"/>
              <a:t>the SPIRE SAG 1. </a:t>
            </a:r>
            <a:r>
              <a:rPr lang="en-US" dirty="0" smtClean="0"/>
              <a:t>“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21765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PEP Beispielbild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de-AT" dirty="0"/>
          </a:p>
        </p:txBody>
      </p:sp>
      <p:pic>
        <p:nvPicPr>
          <p:cNvPr id="2050" name="Picture 2" descr="C:\Data\old\goodss_3pa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1370"/>
            <a:ext cx="4143140" cy="509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476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PACS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de-AT" dirty="0"/>
          </a:p>
        </p:txBody>
      </p:sp>
      <p:pic>
        <p:nvPicPr>
          <p:cNvPr id="1026" name="Picture 2" descr="C:\Data\old\CI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88682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386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PEP Ergebnisse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err="1" smtClean="0"/>
              <a:t>Submillimeter-Galaxien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z &gt; 1, z &lt; 4: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haben</a:t>
            </a:r>
            <a:r>
              <a:rPr lang="en-US" dirty="0" smtClean="0"/>
              <a:t> 30 Mal </a:t>
            </a:r>
            <a:r>
              <a:rPr lang="en-US" dirty="0" err="1" smtClean="0"/>
              <a:t>höheres</a:t>
            </a:r>
            <a:r>
              <a:rPr lang="en-US" dirty="0" smtClean="0"/>
              <a:t> </a:t>
            </a:r>
            <a:r>
              <a:rPr lang="en-US" dirty="0" err="1" smtClean="0"/>
              <a:t>Verhältnis</a:t>
            </a:r>
            <a:r>
              <a:rPr lang="en-US" dirty="0" smtClean="0"/>
              <a:t> </a:t>
            </a:r>
            <a:r>
              <a:rPr lang="en-US" dirty="0" err="1" smtClean="0"/>
              <a:t>Staubmasse:Sternmasse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lokale</a:t>
            </a:r>
            <a:r>
              <a:rPr lang="en-US" dirty="0" smtClean="0"/>
              <a:t> </a:t>
            </a:r>
            <a:r>
              <a:rPr lang="en-US" dirty="0" err="1" smtClean="0"/>
              <a:t>Spiralgalaxien</a:t>
            </a:r>
            <a:r>
              <a:rPr lang="en-US" dirty="0" smtClean="0"/>
              <a:t>; </a:t>
            </a:r>
            <a:r>
              <a:rPr lang="en-US" dirty="0" err="1" smtClean="0"/>
              <a:t>Galaxienentwicklungsmodell</a:t>
            </a:r>
            <a:r>
              <a:rPr lang="en-US" dirty="0" smtClean="0"/>
              <a:t> muss </a:t>
            </a:r>
            <a:r>
              <a:rPr lang="en-US" dirty="0" err="1" smtClean="0"/>
              <a:t>verbessert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Früher</a:t>
            </a:r>
            <a:r>
              <a:rPr lang="en-US" dirty="0" smtClean="0"/>
              <a:t> gab </a:t>
            </a:r>
            <a:r>
              <a:rPr lang="en-US" dirty="0" err="1" smtClean="0"/>
              <a:t>es</a:t>
            </a:r>
            <a:r>
              <a:rPr lang="en-US" dirty="0" smtClean="0"/>
              <a:t> (</a:t>
            </a:r>
            <a:r>
              <a:rPr lang="en-US" dirty="0"/>
              <a:t>3</a:t>
            </a:r>
            <a:r>
              <a:rPr lang="en-US" dirty="0" smtClean="0"/>
              <a:t> K) </a:t>
            </a:r>
            <a:r>
              <a:rPr lang="en-US" dirty="0" err="1" smtClean="0"/>
              <a:t>kälteren</a:t>
            </a:r>
            <a:r>
              <a:rPr lang="en-US" dirty="0" smtClean="0"/>
              <a:t> </a:t>
            </a:r>
            <a:r>
              <a:rPr lang="en-US" dirty="0" err="1" smtClean="0"/>
              <a:t>Staub</a:t>
            </a:r>
            <a:r>
              <a:rPr lang="en-US" dirty="0" smtClean="0"/>
              <a:t> und </a:t>
            </a:r>
            <a:r>
              <a:rPr lang="en-US" dirty="0" err="1" smtClean="0"/>
              <a:t>kältere</a:t>
            </a:r>
            <a:r>
              <a:rPr lang="en-US" dirty="0" smtClean="0"/>
              <a:t> </a:t>
            </a:r>
            <a:r>
              <a:rPr lang="en-US" dirty="0" err="1" smtClean="0"/>
              <a:t>Galaxien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einige</a:t>
            </a:r>
            <a:r>
              <a:rPr lang="en-US" dirty="0" smtClean="0"/>
              <a:t> </a:t>
            </a:r>
            <a:r>
              <a:rPr lang="en-US" dirty="0" err="1" smtClean="0"/>
              <a:t>Galaxien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beteiligt</a:t>
            </a:r>
            <a:r>
              <a:rPr lang="en-US" dirty="0" smtClean="0"/>
              <a:t> an Major </a:t>
            </a:r>
            <a:r>
              <a:rPr lang="en-US" dirty="0" smtClean="0"/>
              <a:t>Mergers</a:t>
            </a:r>
          </a:p>
          <a:p>
            <a:pPr>
              <a:buNone/>
            </a:pPr>
            <a:r>
              <a:rPr lang="en-US" dirty="0" smtClean="0"/>
              <a:t>AGNs </a:t>
            </a:r>
            <a:r>
              <a:rPr lang="en-US" dirty="0" err="1" smtClean="0"/>
              <a:t>mit</a:t>
            </a:r>
            <a:r>
              <a:rPr lang="en-US" dirty="0" smtClean="0"/>
              <a:t> z &lt; 2: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Far IR-Emission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Sternmassenbereich</a:t>
            </a:r>
            <a:r>
              <a:rPr lang="en-US" dirty="0" smtClean="0"/>
              <a:t> (10^10..10^11) M_S </a:t>
            </a:r>
            <a:r>
              <a:rPr lang="en-US" dirty="0" err="1" smtClean="0"/>
              <a:t>begünstigt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31362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de-AT" sz="4400" dirty="0" smtClean="0"/>
          </a:p>
          <a:p>
            <a:pPr algn="ctr">
              <a:buNone/>
            </a:pPr>
            <a:r>
              <a:rPr lang="de-AT" sz="4400" dirty="0" smtClean="0"/>
              <a:t>Vielen Dank für die </a:t>
            </a:r>
          </a:p>
          <a:p>
            <a:pPr algn="ctr">
              <a:buNone/>
            </a:pPr>
            <a:r>
              <a:rPr lang="de-AT" sz="4400" dirty="0" smtClean="0"/>
              <a:t>Aufmerksamkeit!</a:t>
            </a:r>
          </a:p>
          <a:p>
            <a:pPr>
              <a:buNone/>
            </a:pPr>
            <a:endParaRPr lang="de-AT" dirty="0" smtClean="0"/>
          </a:p>
          <a:p>
            <a:pPr>
              <a:buNone/>
            </a:pPr>
            <a:endParaRPr lang="de-AT" dirty="0" smtClean="0"/>
          </a:p>
          <a:p>
            <a:endParaRPr lang="de-AT" sz="2000" dirty="0" smtClean="0"/>
          </a:p>
          <a:p>
            <a:endParaRPr lang="de-AT" sz="2000" dirty="0" smtClean="0"/>
          </a:p>
          <a:p>
            <a:pPr>
              <a:buNone/>
            </a:pPr>
            <a:endParaRPr lang="de-AT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Referenzen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>
                <a:hlinkClick r:id="rId2"/>
              </a:rPr>
              <a:t>https://</a:t>
            </a:r>
            <a:r>
              <a:rPr lang="de-AT" dirty="0" smtClean="0">
                <a:hlinkClick r:id="rId2"/>
              </a:rPr>
              <a:t>www.eso.org/sci/meetings/2011/feedgiant/presentations/Gruppioni.pdf</a:t>
            </a:r>
            <a:endParaRPr lang="de-AT" dirty="0"/>
          </a:p>
          <a:p>
            <a:r>
              <a:rPr lang="en-US" dirty="0" err="1"/>
              <a:t>arxiv</a:t>
            </a:r>
            <a:r>
              <a:rPr lang="en-US" dirty="0"/>
              <a:t> astro.co </a:t>
            </a:r>
            <a:r>
              <a:rPr lang="en-US" dirty="0" smtClean="0"/>
              <a:t>1005.5678, 1009.1058, 1202.0761, 1404.7014</a:t>
            </a:r>
            <a:endParaRPr lang="en-US" dirty="0"/>
          </a:p>
          <a:p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2723716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Aufgabe 10.C)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/>
              <a:t>Stellen Sie die folgenden extragalaktischen </a:t>
            </a:r>
            <a:r>
              <a:rPr lang="de-AT" dirty="0" smtClean="0"/>
              <a:t>Himmelsdurchmusterungen </a:t>
            </a:r>
            <a:r>
              <a:rPr lang="de-AT" dirty="0"/>
              <a:t>(Survey) </a:t>
            </a:r>
            <a:r>
              <a:rPr lang="de-AT" dirty="0" smtClean="0"/>
              <a:t>vor</a:t>
            </a:r>
            <a:r>
              <a:rPr lang="de-AT" dirty="0"/>
              <a:t>, die mit dem Infrarotweltraumteleskop </a:t>
            </a:r>
            <a:r>
              <a:rPr lang="de-AT" dirty="0" smtClean="0"/>
              <a:t>Herschel durchgeführt </a:t>
            </a:r>
            <a:r>
              <a:rPr lang="de-AT" dirty="0"/>
              <a:t>wurden: </a:t>
            </a:r>
            <a:r>
              <a:rPr lang="de-AT" dirty="0" smtClean="0"/>
              <a:t>H-ATLAS und PEP. Beschreiben </a:t>
            </a:r>
            <a:r>
              <a:rPr lang="de-AT" dirty="0"/>
              <a:t>Sie die wichtigsten Merkmale dieser </a:t>
            </a:r>
            <a:r>
              <a:rPr lang="de-AT" dirty="0" smtClean="0"/>
              <a:t>Himmelsdurchmusterungen </a:t>
            </a:r>
            <a:r>
              <a:rPr lang="de-AT" dirty="0"/>
              <a:t>wie Kriterien für das Design bzw. die Durchführung, </a:t>
            </a:r>
            <a:r>
              <a:rPr lang="de-AT" dirty="0" smtClean="0"/>
              <a:t>Forschungsziele</a:t>
            </a:r>
            <a:r>
              <a:rPr lang="de-AT" dirty="0"/>
              <a:t>, verwendete Methoden und stellen Sie wichtige Ergebnisse </a:t>
            </a:r>
            <a:r>
              <a:rPr lang="de-AT" dirty="0" smtClean="0"/>
              <a:t>vor.</a:t>
            </a:r>
            <a:endParaRPr lang="de-A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Herschel Weltraumteleskop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AT" sz="2800" dirty="0" smtClean="0"/>
              <a:t>Entwickelt und betrieben von der ESA</a:t>
            </a:r>
          </a:p>
          <a:p>
            <a:r>
              <a:rPr lang="de-AT" sz="2800" dirty="0" smtClean="0"/>
              <a:t>Aktiv von Mai 2009 bis Juni 2013</a:t>
            </a:r>
          </a:p>
          <a:p>
            <a:r>
              <a:rPr lang="de-AT" sz="2800" dirty="0" smtClean="0"/>
              <a:t>Spiegeldurchmesser 3,5 m</a:t>
            </a:r>
          </a:p>
          <a:p>
            <a:r>
              <a:rPr lang="de-AT" sz="2800" dirty="0" smtClean="0"/>
              <a:t>Beobachtungen im ferninfraroten Bereich und Submillimeterbereich (57..670 µm)</a:t>
            </a:r>
            <a:br>
              <a:rPr lang="de-AT" sz="2800" dirty="0" smtClean="0"/>
            </a:br>
            <a:r>
              <a:rPr lang="en-US" sz="2800" dirty="0"/>
              <a:t>Wide area mapping in 6 bands in 70 µm .. 500 µm</a:t>
            </a:r>
          </a:p>
          <a:p>
            <a:r>
              <a:rPr lang="de-AT" sz="2800" dirty="0" smtClean="0"/>
              <a:t>Hauptziele </a:t>
            </a:r>
            <a:r>
              <a:rPr lang="de-AT" sz="2800" dirty="0"/>
              <a:t>von </a:t>
            </a:r>
            <a:r>
              <a:rPr lang="de-AT" sz="2800" dirty="0" smtClean="0"/>
              <a:t>Herschel: Untersuchungen </a:t>
            </a:r>
            <a:r>
              <a:rPr lang="de-AT" sz="2800" dirty="0"/>
              <a:t>zur</a:t>
            </a:r>
          </a:p>
          <a:p>
            <a:pPr lvl="1"/>
            <a:r>
              <a:rPr lang="de-AT" sz="2400" dirty="0"/>
              <a:t>Entstehung und Entwicklung von Galaxien, insbesondere entfernter junger Galaxien, die aufgrund ihres Staubgehalts hauptsächlich im fernen Infrarot ausstrahlen;</a:t>
            </a:r>
          </a:p>
          <a:p>
            <a:pPr lvl="1"/>
            <a:r>
              <a:rPr lang="de-AT" sz="2400" dirty="0"/>
              <a:t>Entstehung und Entwicklung von Sternen, zum Beispiel durch großflächige Suche nach den frühesten Entwicklungsphasen der Sterne;</a:t>
            </a:r>
          </a:p>
          <a:p>
            <a:pPr lvl="1"/>
            <a:r>
              <a:rPr lang="de-AT" sz="2400" dirty="0"/>
              <a:t>Physik und Chemie der interstellaren Materie;</a:t>
            </a:r>
          </a:p>
          <a:p>
            <a:pPr lvl="1"/>
            <a:r>
              <a:rPr lang="de-AT" sz="2400" dirty="0"/>
              <a:t>Objekten in unserem Sonnensystem (Kometen und Planetenatmosphären).</a:t>
            </a:r>
          </a:p>
          <a:p>
            <a:r>
              <a:rPr lang="en-US" sz="2800" dirty="0" smtClean="0"/>
              <a:t>Imaging spectroscopy, very </a:t>
            </a:r>
            <a:r>
              <a:rPr lang="en-US" sz="2800" dirty="0"/>
              <a:t>high resolution spectroscopy</a:t>
            </a:r>
          </a:p>
          <a:p>
            <a:r>
              <a:rPr lang="en-US" sz="2800" dirty="0" err="1" smtClean="0"/>
              <a:t>Instrumente</a:t>
            </a:r>
            <a:r>
              <a:rPr lang="en-US" sz="2800" dirty="0" smtClean="0"/>
              <a:t>:</a:t>
            </a:r>
            <a:endParaRPr lang="en-US" sz="2800" dirty="0"/>
          </a:p>
          <a:p>
            <a:pPr lvl="1"/>
            <a:r>
              <a:rPr lang="en-US" sz="2400" dirty="0"/>
              <a:t>SPIRE: 194 µm .. 672 µm camera &amp; medium res spectrometer</a:t>
            </a:r>
          </a:p>
          <a:p>
            <a:pPr lvl="1"/>
            <a:r>
              <a:rPr lang="en-US" sz="2400" dirty="0"/>
              <a:t>HIFI: 157 µm .. 625 µm heterodyne </a:t>
            </a:r>
            <a:r>
              <a:rPr lang="en-US" sz="2400" dirty="0" smtClean="0"/>
              <a:t>spectrometer</a:t>
            </a:r>
            <a:endParaRPr lang="de-AT" sz="2800" dirty="0" smtClean="0"/>
          </a:p>
          <a:p>
            <a:endParaRPr lang="de-AT" sz="2800" dirty="0" smtClean="0"/>
          </a:p>
          <a:p>
            <a:endParaRPr lang="de-AT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H-ATLAS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Herschel Astrophysical </a:t>
            </a:r>
            <a:r>
              <a:rPr lang="en-US" dirty="0" smtClean="0"/>
              <a:t>Terahertz Large </a:t>
            </a:r>
            <a:r>
              <a:rPr lang="en-US" dirty="0"/>
              <a:t>Area Survey</a:t>
            </a:r>
          </a:p>
          <a:p>
            <a:r>
              <a:rPr lang="de-AT" dirty="0" smtClean="0"/>
              <a:t>größtes mit Herschel durchgeführtes Survey</a:t>
            </a:r>
          </a:p>
          <a:p>
            <a:r>
              <a:rPr lang="de-AT" dirty="0" err="1"/>
              <a:t>c</a:t>
            </a:r>
            <a:r>
              <a:rPr lang="de-AT" dirty="0" err="1" smtClean="0"/>
              <a:t>a</a:t>
            </a:r>
            <a:r>
              <a:rPr lang="de-AT" dirty="0" smtClean="0"/>
              <a:t> 600 h Beobachtungszeit</a:t>
            </a:r>
          </a:p>
          <a:p>
            <a:r>
              <a:rPr lang="de-AT" dirty="0" err="1"/>
              <a:t>c</a:t>
            </a:r>
            <a:r>
              <a:rPr lang="de-AT" dirty="0" err="1" smtClean="0"/>
              <a:t>a</a:t>
            </a:r>
            <a:r>
              <a:rPr lang="de-AT" dirty="0" smtClean="0"/>
              <a:t> 570 Quadratgrad durchmusterte Fläche</a:t>
            </a:r>
          </a:p>
          <a:p>
            <a:r>
              <a:rPr lang="de-AT" dirty="0" smtClean="0"/>
              <a:t>Beobachtungen im Ferninfrarot- und </a:t>
            </a:r>
            <a:r>
              <a:rPr lang="de-AT" dirty="0"/>
              <a:t>S</a:t>
            </a:r>
            <a:r>
              <a:rPr lang="de-AT" dirty="0" smtClean="0"/>
              <a:t>ubmillimeterbereich bei </a:t>
            </a:r>
            <a:r>
              <a:rPr lang="pt-BR" dirty="0" smtClean="0"/>
              <a:t>100µm</a:t>
            </a:r>
            <a:r>
              <a:rPr lang="pt-BR" dirty="0"/>
              <a:t>, </a:t>
            </a:r>
            <a:r>
              <a:rPr lang="pt-BR" dirty="0" smtClean="0"/>
              <a:t>160µm</a:t>
            </a:r>
            <a:r>
              <a:rPr lang="pt-BR" dirty="0"/>
              <a:t>, </a:t>
            </a:r>
            <a:r>
              <a:rPr lang="pt-BR" dirty="0" smtClean="0"/>
              <a:t>250µm</a:t>
            </a:r>
            <a:r>
              <a:rPr lang="pt-BR" dirty="0"/>
              <a:t>, </a:t>
            </a:r>
            <a:r>
              <a:rPr lang="pt-BR" dirty="0" smtClean="0"/>
              <a:t>350µm</a:t>
            </a:r>
            <a:r>
              <a:rPr lang="pt-BR" dirty="0"/>
              <a:t>, and </a:t>
            </a:r>
            <a:r>
              <a:rPr lang="pt-BR" dirty="0" smtClean="0"/>
              <a:t>500µm</a:t>
            </a:r>
          </a:p>
          <a:p>
            <a:r>
              <a:rPr lang="pt-BR" dirty="0" smtClean="0"/>
              <a:t>3 Felder (eines im Süden, eines im Norden und ein äquatoriales Feld) mit möglichst wenig Vordergrundstörungen</a:t>
            </a:r>
          </a:p>
          <a:p>
            <a:r>
              <a:rPr lang="pt-BR" dirty="0" smtClean="0"/>
              <a:t>Herschel wurde für dieses Survey gewählt, da es das größte und leistungsstärkste Teleskop für den genannten Wellenlängenbereich ist.</a:t>
            </a:r>
            <a:endParaRPr lang="de-A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H-ATLAS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AT" dirty="0" smtClean="0"/>
              <a:t>Ziele (unter anderem):</a:t>
            </a:r>
          </a:p>
          <a:p>
            <a:pPr lvl="1"/>
            <a:r>
              <a:rPr lang="de-AT" dirty="0" smtClean="0"/>
              <a:t>Erkenntnisse über Staub </a:t>
            </a:r>
            <a:r>
              <a:rPr lang="de-AT" dirty="0"/>
              <a:t>(Messung von </a:t>
            </a:r>
            <a:r>
              <a:rPr lang="de-AT" dirty="0" smtClean="0"/>
              <a:t>Staubmassen) und staubverdeckte Sternentstehung in hunderttausenden Galaxien im nahen Universum (Rotverschiebung z &gt; 0,3)</a:t>
            </a:r>
          </a:p>
          <a:p>
            <a:pPr lvl="1"/>
            <a:r>
              <a:rPr lang="en-US" dirty="0" err="1" smtClean="0"/>
              <a:t>Abschätzung</a:t>
            </a:r>
            <a:r>
              <a:rPr lang="en-US" dirty="0" smtClean="0"/>
              <a:t> des relative </a:t>
            </a:r>
            <a:r>
              <a:rPr lang="en-US" dirty="0" err="1" smtClean="0"/>
              <a:t>Beitrags</a:t>
            </a:r>
            <a:r>
              <a:rPr lang="en-US" dirty="0" smtClean="0"/>
              <a:t> von star-forming </a:t>
            </a:r>
            <a:r>
              <a:rPr lang="en-US" dirty="0" err="1" smtClean="0"/>
              <a:t>Galaxien</a:t>
            </a:r>
            <a:r>
              <a:rPr lang="en-US" dirty="0" smtClean="0"/>
              <a:t> und des </a:t>
            </a:r>
            <a:r>
              <a:rPr lang="en-US" dirty="0" err="1"/>
              <a:t>Sunyaev-Zeldovich</a:t>
            </a:r>
            <a:r>
              <a:rPr lang="en-US" dirty="0"/>
              <a:t> </a:t>
            </a:r>
            <a:r>
              <a:rPr lang="en-US" dirty="0" err="1" smtClean="0"/>
              <a:t>Effekts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err="1" smtClean="0"/>
              <a:t>hochrotverschobenen</a:t>
            </a:r>
            <a:r>
              <a:rPr lang="en-US" dirty="0" smtClean="0"/>
              <a:t> </a:t>
            </a:r>
            <a:r>
              <a:rPr lang="en-US" dirty="0" err="1" smtClean="0"/>
              <a:t>Clustern</a:t>
            </a:r>
            <a:endParaRPr lang="en-US" dirty="0" smtClean="0"/>
          </a:p>
          <a:p>
            <a:pPr lvl="1"/>
            <a:r>
              <a:rPr lang="en-US" dirty="0" err="1" smtClean="0"/>
              <a:t>Erforschung</a:t>
            </a:r>
            <a:r>
              <a:rPr lang="en-US" dirty="0" smtClean="0"/>
              <a:t> der </a:t>
            </a:r>
            <a:r>
              <a:rPr lang="en-US" dirty="0" err="1" smtClean="0"/>
              <a:t>Entwicklung</a:t>
            </a:r>
            <a:r>
              <a:rPr lang="en-US" dirty="0" smtClean="0"/>
              <a:t> des </a:t>
            </a:r>
            <a:r>
              <a:rPr lang="en-US" dirty="0" err="1" smtClean="0"/>
              <a:t>Masseprofils</a:t>
            </a:r>
            <a:r>
              <a:rPr lang="en-US" dirty="0" smtClean="0"/>
              <a:t> von </a:t>
            </a:r>
            <a:r>
              <a:rPr lang="en-US" dirty="0" err="1" smtClean="0"/>
              <a:t>Galaxien</a:t>
            </a:r>
            <a:endParaRPr lang="en-US" dirty="0" smtClean="0"/>
          </a:p>
          <a:p>
            <a:pPr lvl="1"/>
            <a:r>
              <a:rPr lang="en-US" dirty="0" err="1" smtClean="0"/>
              <a:t>Erforschung</a:t>
            </a:r>
            <a:r>
              <a:rPr lang="en-US" dirty="0" smtClean="0"/>
              <a:t> des </a:t>
            </a:r>
            <a:r>
              <a:rPr lang="en-US" dirty="0" err="1" smtClean="0"/>
              <a:t>Verhältnisses</a:t>
            </a:r>
            <a:r>
              <a:rPr lang="en-US" dirty="0" smtClean="0"/>
              <a:t> </a:t>
            </a:r>
            <a:r>
              <a:rPr lang="en-US" dirty="0" err="1" smtClean="0"/>
              <a:t>zwischen</a:t>
            </a:r>
            <a:r>
              <a:rPr lang="en-US" dirty="0" smtClean="0"/>
              <a:t> </a:t>
            </a:r>
            <a:r>
              <a:rPr lang="en-US" dirty="0" err="1" smtClean="0"/>
              <a:t>Sternentstehung</a:t>
            </a:r>
            <a:r>
              <a:rPr lang="en-US" dirty="0" smtClean="0"/>
              <a:t> und </a:t>
            </a:r>
            <a:r>
              <a:rPr lang="en-US" dirty="0" err="1" smtClean="0"/>
              <a:t>schwarzen</a:t>
            </a:r>
            <a:r>
              <a:rPr lang="en-US" dirty="0" smtClean="0"/>
              <a:t> </a:t>
            </a:r>
            <a:r>
              <a:rPr lang="en-US" dirty="0" err="1" smtClean="0"/>
              <a:t>Löchern</a:t>
            </a:r>
            <a:r>
              <a:rPr lang="en-US" dirty="0" smtClean="0"/>
              <a:t> in </a:t>
            </a:r>
            <a:r>
              <a:rPr lang="en-US" dirty="0" err="1" smtClean="0"/>
              <a:t>Quasaren</a:t>
            </a:r>
            <a:endParaRPr lang="en-US" dirty="0" smtClean="0"/>
          </a:p>
          <a:p>
            <a:pPr lvl="1"/>
            <a:r>
              <a:rPr lang="en-US" dirty="0" err="1" smtClean="0"/>
              <a:t>Erforschung</a:t>
            </a:r>
            <a:r>
              <a:rPr lang="en-US" dirty="0" smtClean="0"/>
              <a:t> der </a:t>
            </a:r>
            <a:r>
              <a:rPr lang="en-US" dirty="0" err="1" smtClean="0"/>
              <a:t>Struktur</a:t>
            </a:r>
            <a:r>
              <a:rPr lang="en-US" dirty="0" smtClean="0"/>
              <a:t> des </a:t>
            </a:r>
            <a:r>
              <a:rPr lang="en-US" dirty="0" err="1" smtClean="0"/>
              <a:t>Universums</a:t>
            </a:r>
            <a:r>
              <a:rPr lang="en-US" dirty="0" smtClean="0"/>
              <a:t> auf </a:t>
            </a:r>
            <a:r>
              <a:rPr lang="en-US" dirty="0" err="1" smtClean="0"/>
              <a:t>großen</a:t>
            </a:r>
            <a:r>
              <a:rPr lang="en-US" dirty="0" smtClean="0"/>
              <a:t> </a:t>
            </a:r>
            <a:r>
              <a:rPr lang="en-US" dirty="0" err="1" smtClean="0"/>
              <a:t>Skalen</a:t>
            </a:r>
            <a:r>
              <a:rPr lang="en-US" dirty="0" smtClean="0"/>
              <a:t> (100-1000 </a:t>
            </a:r>
            <a:r>
              <a:rPr lang="en-US" dirty="0" err="1" smtClean="0"/>
              <a:t>Mpc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4302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H-ATLAS</a:t>
            </a:r>
            <a:endParaRPr lang="de-AT" dirty="0"/>
          </a:p>
        </p:txBody>
      </p:sp>
      <p:pic>
        <p:nvPicPr>
          <p:cNvPr id="1026" name="Picture 2" descr="http://herschel.cf.ac.uk/files/Herschel-ATLAS_SDP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00200"/>
            <a:ext cx="604867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636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H-</a:t>
            </a:r>
            <a:r>
              <a:rPr lang="de-AT" dirty="0"/>
              <a:t>A</a:t>
            </a:r>
            <a:r>
              <a:rPr lang="de-AT" dirty="0" smtClean="0"/>
              <a:t>TLAS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AT" dirty="0" smtClean="0"/>
              <a:t>Ergebnisse:</a:t>
            </a:r>
          </a:p>
          <a:p>
            <a:pPr lvl="1"/>
            <a:r>
              <a:rPr lang="de-AT" dirty="0" smtClean="0"/>
              <a:t>Die Daten der Durchmusterung wurden seit 2010 laufend der Öffentlichkeit zugänglich gemacht und können seither weltweit für astronomische Forschung herangezogen werden.</a:t>
            </a:r>
          </a:p>
          <a:p>
            <a:pPr lvl="1"/>
            <a:r>
              <a:rPr lang="de-AT" dirty="0" smtClean="0"/>
              <a:t>Bereitstellung von Karten und Katalogen, weitgehend verknüpft mit Daten (andere Wellenlängenbereiche, Rotverschiebungen) aus anderen Surveys zu einzelnen Objekten</a:t>
            </a:r>
          </a:p>
          <a:p>
            <a:pPr lvl="1"/>
            <a:r>
              <a:rPr lang="de-AT" dirty="0" smtClean="0"/>
              <a:t>Zahlreiche Publikationen </a:t>
            </a:r>
            <a:r>
              <a:rPr lang="de-AT" dirty="0"/>
              <a:t>zu diversen </a:t>
            </a:r>
            <a:r>
              <a:rPr lang="de-AT" dirty="0" smtClean="0"/>
              <a:t>Forschungen auf Basis dieser Daten</a:t>
            </a:r>
          </a:p>
          <a:p>
            <a:pPr lvl="1"/>
            <a:r>
              <a:rPr lang="de-AT" dirty="0" smtClean="0"/>
              <a:t>Entdeckung von zahlreichen Gravitationslinsen (zoom </a:t>
            </a:r>
            <a:r>
              <a:rPr lang="de-AT" dirty="0" err="1" smtClean="0"/>
              <a:t>lenses</a:t>
            </a:r>
            <a:r>
              <a:rPr lang="de-AT" dirty="0" smtClean="0"/>
              <a:t>), wodurch weit entfernte (auch leuchtschwächere) Galaxien beobachtet werden können</a:t>
            </a:r>
          </a:p>
          <a:p>
            <a:pPr lvl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60740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PEP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PEP: PACS Evolutionary Probe</a:t>
            </a:r>
          </a:p>
          <a:p>
            <a:pPr>
              <a:buNone/>
            </a:pPr>
            <a:r>
              <a:rPr lang="en-US" sz="1400" dirty="0" err="1" smtClean="0"/>
              <a:t>Verwendet</a:t>
            </a:r>
            <a:r>
              <a:rPr lang="en-US" sz="1400" dirty="0" smtClean="0"/>
              <a:t> Herschel-</a:t>
            </a:r>
            <a:r>
              <a:rPr lang="en-US" sz="1400" dirty="0" err="1" smtClean="0"/>
              <a:t>Weltraumteleskop</a:t>
            </a:r>
            <a:endParaRPr lang="en-US" sz="1400" dirty="0" smtClean="0"/>
          </a:p>
          <a:p>
            <a:pPr>
              <a:buNone/>
            </a:pPr>
            <a:r>
              <a:rPr lang="en-US" dirty="0" smtClean="0"/>
              <a:t>PACS: </a:t>
            </a:r>
            <a:r>
              <a:rPr lang="en-US" dirty="0" err="1" smtClean="0"/>
              <a:t>Photodetector</a:t>
            </a:r>
            <a:r>
              <a:rPr lang="en-US" dirty="0" smtClean="0"/>
              <a:t> Array Camera and Spectrometer</a:t>
            </a:r>
          </a:p>
          <a:p>
            <a:pPr>
              <a:buNone/>
            </a:pPr>
            <a:r>
              <a:rPr lang="en-US" dirty="0"/>
              <a:t>(Max Planck Institute for Extraterrestrial Physics)</a:t>
            </a:r>
          </a:p>
          <a:p>
            <a:pPr>
              <a:buNone/>
            </a:pPr>
            <a:r>
              <a:rPr lang="en-US" dirty="0" smtClean="0"/>
              <a:t>z </a:t>
            </a:r>
            <a:r>
              <a:rPr lang="de-AT" dirty="0"/>
              <a:t>≤</a:t>
            </a:r>
            <a:r>
              <a:rPr lang="en-US" dirty="0" smtClean="0"/>
              <a:t> 3</a:t>
            </a:r>
          </a:p>
          <a:p>
            <a:pPr>
              <a:buNone/>
            </a:pPr>
            <a:r>
              <a:rPr lang="en-US" dirty="0" smtClean="0"/>
              <a:t>Far IR; 15 µm </a:t>
            </a:r>
            <a:r>
              <a:rPr lang="de-AT" dirty="0"/>
              <a:t>≤</a:t>
            </a:r>
            <a:r>
              <a:rPr lang="en-US" dirty="0" smtClean="0"/>
              <a:t> </a:t>
            </a:r>
            <a:r>
              <a:rPr lang="el-GR" dirty="0" smtClean="0"/>
              <a:t>λ</a:t>
            </a:r>
            <a:r>
              <a:rPr lang="en-US" dirty="0" smtClean="0"/>
              <a:t> </a:t>
            </a:r>
            <a:r>
              <a:rPr lang="de-AT" dirty="0"/>
              <a:t>≤</a:t>
            </a:r>
            <a:r>
              <a:rPr lang="en-US" dirty="0" smtClean="0"/>
              <a:t> 1 mm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de-A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PEP Ziele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Kosmische</a:t>
            </a:r>
            <a:r>
              <a:rPr lang="en-US" dirty="0" smtClean="0"/>
              <a:t> </a:t>
            </a:r>
            <a:r>
              <a:rPr lang="en-US" dirty="0" err="1" smtClean="0"/>
              <a:t>Hintergrundstrahlung</a:t>
            </a:r>
            <a:r>
              <a:rPr lang="en-US" dirty="0" smtClean="0"/>
              <a:t> </a:t>
            </a:r>
            <a:r>
              <a:rPr lang="en-US" dirty="0" err="1" smtClean="0"/>
              <a:t>genauer</a:t>
            </a:r>
            <a:r>
              <a:rPr lang="en-US" dirty="0" smtClean="0"/>
              <a:t> </a:t>
            </a:r>
            <a:r>
              <a:rPr lang="en-US" dirty="0" err="1" smtClean="0"/>
              <a:t>untersuchen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Ermitteln</a:t>
            </a:r>
            <a:r>
              <a:rPr lang="en-US" dirty="0" smtClean="0"/>
              <a:t> der (</a:t>
            </a:r>
            <a:r>
              <a:rPr lang="en-US" dirty="0" err="1" smtClean="0"/>
              <a:t>infrarot</a:t>
            </a:r>
            <a:r>
              <a:rPr lang="en-US" dirty="0" smtClean="0"/>
              <a:t>-) </a:t>
            </a:r>
            <a:r>
              <a:rPr lang="de-AT" dirty="0" smtClean="0"/>
              <a:t>Leuchtkraftfunktion</a:t>
            </a:r>
          </a:p>
          <a:p>
            <a:r>
              <a:rPr lang="en-US" dirty="0" err="1" smtClean="0"/>
              <a:t>Sternentstehung</a:t>
            </a:r>
            <a:r>
              <a:rPr lang="en-US" dirty="0" smtClean="0"/>
              <a:t> hinter </a:t>
            </a:r>
            <a:r>
              <a:rPr lang="en-US" dirty="0" err="1" smtClean="0"/>
              <a:t>Staubwolken</a:t>
            </a:r>
            <a:r>
              <a:rPr lang="en-US" dirty="0" smtClean="0"/>
              <a:t> </a:t>
            </a:r>
            <a:r>
              <a:rPr lang="en-US" dirty="0" err="1" smtClean="0"/>
              <a:t>erforschen</a:t>
            </a:r>
            <a:endParaRPr lang="de-AT" dirty="0" smtClean="0"/>
          </a:p>
          <a:p>
            <a:r>
              <a:rPr lang="en-US" dirty="0" smtClean="0"/>
              <a:t>Rolle der AGN </a:t>
            </a:r>
            <a:r>
              <a:rPr lang="en-US" dirty="0" err="1" smtClean="0"/>
              <a:t>erforschen</a:t>
            </a:r>
            <a:r>
              <a:rPr lang="en-US" dirty="0" smtClean="0"/>
              <a:t>, </a:t>
            </a:r>
            <a:r>
              <a:rPr lang="en-US" dirty="0" err="1" smtClean="0"/>
              <a:t>Wechselwirkung</a:t>
            </a:r>
            <a:r>
              <a:rPr lang="en-US" dirty="0" smtClean="0"/>
              <a:t> AGN </a:t>
            </a:r>
            <a:r>
              <a:rPr lang="en-US" dirty="0" err="1" smtClean="0"/>
              <a:t>mit</a:t>
            </a:r>
            <a:r>
              <a:rPr lang="en-US" dirty="0" smtClean="0"/>
              <a:t> Rest der </a:t>
            </a:r>
            <a:r>
              <a:rPr lang="en-US" dirty="0" err="1" smtClean="0"/>
              <a:t>Galaxie</a:t>
            </a:r>
            <a:endParaRPr lang="en-US" dirty="0"/>
          </a:p>
          <a:p>
            <a:r>
              <a:rPr lang="en-US" dirty="0" err="1" smtClean="0"/>
              <a:t>Abhängigkeit</a:t>
            </a:r>
            <a:r>
              <a:rPr lang="en-US" dirty="0" smtClean="0"/>
              <a:t> der Far IR-Emission von der </a:t>
            </a:r>
            <a:r>
              <a:rPr lang="en-US" dirty="0" err="1" smtClean="0"/>
              <a:t>Umgebung</a:t>
            </a:r>
            <a:r>
              <a:rPr lang="en-US" dirty="0" smtClean="0"/>
              <a:t> </a:t>
            </a:r>
            <a:r>
              <a:rPr lang="en-US" dirty="0" err="1" smtClean="0"/>
              <a:t>ermitteln</a:t>
            </a:r>
            <a:r>
              <a:rPr lang="en-US" dirty="0" smtClean="0"/>
              <a:t>, Cluster-</a:t>
            </a:r>
            <a:r>
              <a:rPr lang="en-US" dirty="0" err="1" smtClean="0"/>
              <a:t>Entstehung</a:t>
            </a:r>
            <a:r>
              <a:rPr lang="en-US" dirty="0" smtClean="0"/>
              <a:t> </a:t>
            </a:r>
            <a:r>
              <a:rPr lang="en-US" dirty="0" err="1" smtClean="0"/>
              <a:t>erforschen</a:t>
            </a:r>
            <a:r>
              <a:rPr lang="en-US" dirty="0" smtClean="0"/>
              <a:t>.</a:t>
            </a:r>
            <a:endParaRPr lang="en-US" dirty="0"/>
          </a:p>
          <a:p>
            <a:pPr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4831156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</Words>
  <Application>Microsoft Office PowerPoint</Application>
  <PresentationFormat>Bildschirmpräsentation (4:3)</PresentationFormat>
  <Paragraphs>89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Larissa-Design</vt:lpstr>
      <vt:lpstr>Übung Astrophysik II</vt:lpstr>
      <vt:lpstr>Aufgabe 10.C)</vt:lpstr>
      <vt:lpstr>Herschel Weltraumteleskop</vt:lpstr>
      <vt:lpstr>H-ATLAS</vt:lpstr>
      <vt:lpstr>H-ATLAS</vt:lpstr>
      <vt:lpstr>H-ATLAS</vt:lpstr>
      <vt:lpstr>H-ATLAS</vt:lpstr>
      <vt:lpstr>PEP</vt:lpstr>
      <vt:lpstr>PEP Ziele</vt:lpstr>
      <vt:lpstr>PEP Offizielle Einreichung</vt:lpstr>
      <vt:lpstr>PEP Beispielbild</vt:lpstr>
      <vt:lpstr>PACS</vt:lpstr>
      <vt:lpstr>PEP Ergebnisse</vt:lpstr>
      <vt:lpstr>PowerPoint-Präsentation</vt:lpstr>
      <vt:lpstr>Referenzen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Übung Astrophysik II</dc:title>
  <dc:creator>Claudia</dc:creator>
  <cp:lastModifiedBy>Milosavljevic Danny</cp:lastModifiedBy>
  <cp:revision>140</cp:revision>
  <dcterms:created xsi:type="dcterms:W3CDTF">2015-11-11T12:43:21Z</dcterms:created>
  <dcterms:modified xsi:type="dcterms:W3CDTF">2016-01-06T21:02:38Z</dcterms:modified>
</cp:coreProperties>
</file>