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61" r:id="rId4"/>
    <p:sldId id="262" r:id="rId5"/>
    <p:sldId id="263" r:id="rId6"/>
    <p:sldId id="259" r:id="rId7"/>
    <p:sldId id="276" r:id="rId8"/>
    <p:sldId id="279" r:id="rId9"/>
    <p:sldId id="278" r:id="rId10"/>
    <p:sldId id="282" r:id="rId11"/>
    <p:sldId id="281" r:id="rId12"/>
    <p:sldId id="280" r:id="rId13"/>
    <p:sldId id="28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5" r:id="rId23"/>
    <p:sldId id="272" r:id="rId24"/>
    <p:sldId id="284" r:id="rId25"/>
    <p:sldId id="273" r:id="rId26"/>
    <p:sldId id="274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7331E-426F-4341-A5A4-BC92D86D14F9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C23D4-04B7-4C12-B42D-A8B9F1FDEE1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FD74-C7E4-4BE5-96F8-23394C549040}" type="datetimeFigureOut">
              <a:rPr lang="de-AT" smtClean="0"/>
              <a:pPr/>
              <a:t>19.01.2016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E18A-5DD2-4CD1-93D1-FD864C234FC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109985"/>
          </a:xfrm>
        </p:spPr>
        <p:txBody>
          <a:bodyPr/>
          <a:lstStyle/>
          <a:p>
            <a:r>
              <a:rPr lang="de-AT" dirty="0" smtClean="0"/>
              <a:t>Übung Astrophysik II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r>
              <a:rPr lang="de-AT" dirty="0" smtClean="0"/>
              <a:t>12. Übung - 21.1.2016</a:t>
            </a:r>
          </a:p>
          <a:p>
            <a:endParaRPr lang="de-AT" dirty="0"/>
          </a:p>
          <a:p>
            <a:r>
              <a:rPr lang="de-AT" dirty="0" smtClean="0"/>
              <a:t>Danny Milosavljevic</a:t>
            </a:r>
          </a:p>
          <a:p>
            <a:r>
              <a:rPr lang="de-AT" dirty="0" smtClean="0"/>
              <a:t>Georg Steinböck</a:t>
            </a:r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 Instrumente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smtClean="0"/>
              <a:t>DIRBE (Diffuse Infrared Background </a:t>
            </a:r>
            <a:r>
              <a:rPr lang="de-AT" dirty="0" smtClean="0"/>
              <a:t>Experiment)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für </a:t>
            </a:r>
            <a:r>
              <a:rPr lang="de-AT" dirty="0" smtClean="0"/>
              <a:t>die Suche nach kosmischer </a:t>
            </a:r>
            <a:r>
              <a:rPr lang="de-AT" dirty="0" smtClean="0"/>
              <a:t>Infrarot-Hintergrundstrahlung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Messungen in zehn Wellenlängenbereichen zwischen 1,2 und 240 Mikrometer</a:t>
            </a:r>
            <a:endParaRPr lang="de-AT" dirty="0" smtClean="0"/>
          </a:p>
          <a:p>
            <a:r>
              <a:rPr lang="de-AT" dirty="0" smtClean="0"/>
              <a:t>DMR (Differential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smtClean="0"/>
              <a:t>Radiometer</a:t>
            </a:r>
            <a:r>
              <a:rPr lang="de-AT" dirty="0" smtClean="0"/>
              <a:t>)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zum </a:t>
            </a:r>
            <a:r>
              <a:rPr lang="de-AT" dirty="0" smtClean="0"/>
              <a:t>Zweck der Kartierung der kosmischen </a:t>
            </a:r>
            <a:r>
              <a:rPr lang="de-AT" dirty="0" smtClean="0"/>
              <a:t>Hintergrundstrahlung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Beobachtung in drei Frequenzbereichen (31,5; 53; 90 GHz)</a:t>
            </a:r>
            <a:endParaRPr lang="de-AT" dirty="0" smtClean="0"/>
          </a:p>
          <a:p>
            <a:endParaRPr lang="de-A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 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Anfertigung einer 360° Karte der kosmischen Hintergrundstrahlung</a:t>
            </a:r>
          </a:p>
          <a:p>
            <a:endParaRPr lang="de-AT" dirty="0"/>
          </a:p>
        </p:txBody>
      </p:sp>
      <p:pic>
        <p:nvPicPr>
          <p:cNvPr id="2050" name="Picture 2" descr="C:\Users\Claudia\Desktop\Astronomie\COBE_cmb_fluctua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7596336" cy="351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 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de-AT" dirty="0" smtClean="0"/>
              <a:t>Beinahe perfekte Schwarzkörperstrahlung gemessen (Abweichungen weniger als 0,03%)</a:t>
            </a:r>
          </a:p>
          <a:p>
            <a:endParaRPr lang="de-AT" dirty="0" smtClean="0"/>
          </a:p>
        </p:txBody>
      </p:sp>
      <p:pic>
        <p:nvPicPr>
          <p:cNvPr id="4" name="Picture 2" descr="C:\Users\Claudia\Desktop\Astronomie\firas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4968552" cy="3877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 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Messung der Temperatur der CMB mit 2,725 +/- 0,002 K</a:t>
            </a:r>
          </a:p>
          <a:p>
            <a:r>
              <a:rPr lang="de-AT" dirty="0" smtClean="0"/>
              <a:t>Erstes beinahe All-Sky Survey im ferninfraroten Bereich galaktischer Emissionen bei Wellenlängen größer 120 Mikrometer</a:t>
            </a:r>
          </a:p>
          <a:p>
            <a:r>
              <a:rPr lang="de-AT" dirty="0" smtClean="0"/>
              <a:t>Die Messungen von COBE stützten die Vorhersagen durch die Urknalltheorie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</p:txBody>
      </p:sp>
      <p:pic>
        <p:nvPicPr>
          <p:cNvPr id="2050" name="Picture 2" descr="L:\Data\Astronomie\III\12\WMAP_spacecraft_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06239" cy="4363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730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</p:txBody>
      </p:sp>
      <p:pic>
        <p:nvPicPr>
          <p:cNvPr id="3074" name="Picture 2" descr="L:\Data\Astronomie\III\12\99003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55001" cy="444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042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  <a:p>
            <a:r>
              <a:rPr lang="en-US" dirty="0" smtClean="0"/>
              <a:t>FPA: </a:t>
            </a:r>
            <a:r>
              <a:rPr lang="de-AT" dirty="0" err="1" smtClean="0"/>
              <a:t>Focal</a:t>
            </a:r>
            <a:r>
              <a:rPr lang="de-AT" dirty="0" smtClean="0"/>
              <a:t> Plane </a:t>
            </a:r>
            <a:r>
              <a:rPr lang="de-AT" dirty="0" err="1" smtClean="0"/>
              <a:t>Assembly</a:t>
            </a:r>
            <a:r>
              <a:rPr lang="de-AT" dirty="0" smtClean="0"/>
              <a:t> </a:t>
            </a:r>
          </a:p>
        </p:txBody>
      </p:sp>
      <p:pic>
        <p:nvPicPr>
          <p:cNvPr id="5122" name="Picture 2" descr="L:\Data\Astronomie\III\12\990180_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040560" cy="3591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41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Wilkinson </a:t>
            </a:r>
            <a:r>
              <a:rPr lang="de-AT" dirty="0" err="1" smtClean="0"/>
              <a:t>Microwave</a:t>
            </a:r>
            <a:r>
              <a:rPr lang="de-AT" dirty="0" smtClean="0"/>
              <a:t> </a:t>
            </a:r>
            <a:r>
              <a:rPr lang="de-AT" dirty="0" err="1" smtClean="0"/>
              <a:t>Anisotropy</a:t>
            </a:r>
            <a:r>
              <a:rPr lang="de-AT" dirty="0" smtClean="0"/>
              <a:t> Probe</a:t>
            </a:r>
          </a:p>
          <a:p>
            <a:r>
              <a:rPr lang="de-AT" dirty="0" smtClean="0"/>
              <a:t>2001 gestartet, USA</a:t>
            </a:r>
            <a:r>
              <a:rPr lang="de-AT" dirty="0"/>
              <a:t>-</a:t>
            </a:r>
            <a:r>
              <a:rPr lang="de-AT" dirty="0" smtClean="0"/>
              <a:t>Raumsonde</a:t>
            </a:r>
          </a:p>
          <a:p>
            <a:r>
              <a:rPr lang="de-AT" dirty="0" smtClean="0"/>
              <a:t>war bis 2010 in Betrieb</a:t>
            </a:r>
          </a:p>
          <a:p>
            <a:r>
              <a:rPr lang="de-AT" dirty="0" smtClean="0"/>
              <a:t>maß im Lagrange Punkt L</a:t>
            </a:r>
            <a:r>
              <a:rPr lang="de-AT" baseline="-25000" dirty="0" smtClean="0"/>
              <a:t>2</a:t>
            </a:r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381841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de-AT" dirty="0" smtClean="0"/>
              <a:t>maß im Lagrange Punkt L</a:t>
            </a:r>
            <a:r>
              <a:rPr lang="de-AT" baseline="-25000" dirty="0" smtClean="0"/>
              <a:t>2</a:t>
            </a:r>
          </a:p>
        </p:txBody>
      </p:sp>
      <p:pic>
        <p:nvPicPr>
          <p:cNvPr id="4098" name="Picture 2" descr="L:\Data\Astronomie\III\12\Lagrangian_points_equipotent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63073" cy="4108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2962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 </a:t>
            </a:r>
            <a:r>
              <a:rPr lang="en-US" dirty="0" err="1" smtClean="0"/>
              <a:t>Methoden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/>
              <a:t>Sonde, die sich in ca. 129 Sekunden um die eigene Achse dreht</a:t>
            </a:r>
          </a:p>
          <a:p>
            <a:r>
              <a:rPr lang="de-AT" dirty="0" smtClean="0"/>
              <a:t>trägt ein Pseudo-</a:t>
            </a:r>
            <a:r>
              <a:rPr lang="de-AT" dirty="0" err="1" smtClean="0"/>
              <a:t>Correlation</a:t>
            </a:r>
            <a:r>
              <a:rPr lang="de-AT" dirty="0" smtClean="0"/>
              <a:t>-Radiometer, mit zwei an Rückseite angebrachten Antennen von 1,4 m × 1,6 m Hauptspiegelgröße</a:t>
            </a:r>
          </a:p>
          <a:p>
            <a:r>
              <a:rPr lang="de-AT" dirty="0" smtClean="0"/>
              <a:t>es misst auf den Frequenzen 22 GHz, 30 GHz, 40 GHz, 60 GHz und 90 GHz die Signaldifferenzen (A – B)</a:t>
            </a:r>
          </a:p>
          <a:p>
            <a:r>
              <a:rPr lang="de-AT" dirty="0" smtClean="0"/>
              <a:t>Betriebstemperatur des Radiometers beträgt zur Rauschunterdrückung weniger als 95 K</a:t>
            </a:r>
          </a:p>
          <a:p>
            <a:r>
              <a:rPr lang="de-AT" dirty="0" smtClean="0"/>
              <a:t>konnte Temperaturunterschiede im Bereich von 20 </a:t>
            </a:r>
            <a:r>
              <a:rPr lang="de-AT" dirty="0" err="1" smtClean="0"/>
              <a:t>nK</a:t>
            </a:r>
            <a:r>
              <a:rPr lang="de-AT" dirty="0" smtClean="0"/>
              <a:t> messen </a:t>
            </a:r>
          </a:p>
        </p:txBody>
      </p:sp>
    </p:spTree>
    <p:extLst>
      <p:ext uri="{BB962C8B-B14F-4D97-AF65-F5344CB8AC3E}">
        <p14:creationId xmlns="" xmlns:p14="http://schemas.microsoft.com/office/powerpoint/2010/main" val="309971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de-AT" dirty="0" smtClean="0"/>
              <a:t>Aufgabe 12.A)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de-AT" dirty="0" smtClean="0"/>
              <a:t>	</a:t>
            </a:r>
            <a:r>
              <a:rPr lang="de-AT" sz="2800" dirty="0" smtClean="0"/>
              <a:t>Stellen Sie die Satelliten – Missionen COBE und WMAP vor. Beschreiben Sie die wesentlichen Unterschiede dieser Missionen und diskutieren Sie die wichtigsten Forschungsergebnisse dieser Missionen. Erklären Sie des weiteren was mit der Satelliten – Mission Planck im Vergleich zu WMAP besser gemacht werden konnte. </a:t>
            </a:r>
            <a:endParaRPr lang="de-AT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 </a:t>
            </a:r>
            <a:r>
              <a:rPr lang="en-US" dirty="0" err="1" smtClean="0"/>
              <a:t>Ziele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messe</a:t>
            </a:r>
            <a:r>
              <a:rPr lang="en-US" dirty="0" smtClean="0"/>
              <a:t> </a:t>
            </a:r>
            <a:r>
              <a:rPr lang="en-US" dirty="0" err="1" smtClean="0"/>
              <a:t>Unregelmäßigkeiten</a:t>
            </a:r>
            <a:r>
              <a:rPr lang="en-US" dirty="0" smtClean="0"/>
              <a:t> in </a:t>
            </a:r>
            <a:r>
              <a:rPr lang="en-US" dirty="0" err="1" smtClean="0"/>
              <a:t>kosmischer</a:t>
            </a:r>
            <a:r>
              <a:rPr lang="en-US" dirty="0" smtClean="0"/>
              <a:t> </a:t>
            </a:r>
            <a:r>
              <a:rPr lang="en-US" dirty="0" err="1" smtClean="0"/>
              <a:t>Hintergrundstrahlung</a:t>
            </a:r>
            <a:endParaRPr lang="en-US" dirty="0" smtClean="0"/>
          </a:p>
          <a:p>
            <a:pPr lvl="1"/>
            <a:r>
              <a:rPr lang="en-US" dirty="0" smtClean="0"/>
              <a:t>20 Mal </a:t>
            </a:r>
            <a:r>
              <a:rPr lang="en-US" dirty="0" err="1" smtClean="0"/>
              <a:t>genauer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de-AT" dirty="0" smtClean="0"/>
              <a:t>COBE</a:t>
            </a:r>
            <a:endParaRPr lang="en-US" dirty="0" smtClean="0"/>
          </a:p>
          <a:p>
            <a:r>
              <a:rPr lang="en-US" dirty="0" err="1" smtClean="0"/>
              <a:t>ermittle</a:t>
            </a:r>
            <a:r>
              <a:rPr lang="en-US" dirty="0" smtClean="0"/>
              <a:t> Alter des </a:t>
            </a:r>
            <a:r>
              <a:rPr lang="en-US" dirty="0" err="1" smtClean="0"/>
              <a:t>Universums</a:t>
            </a:r>
            <a:endParaRPr lang="en-US" dirty="0" smtClean="0"/>
          </a:p>
          <a:p>
            <a:r>
              <a:rPr lang="en-US" dirty="0" err="1" smtClean="0"/>
              <a:t>ermittle</a:t>
            </a:r>
            <a:r>
              <a:rPr lang="en-US" dirty="0" smtClean="0"/>
              <a:t> </a:t>
            </a:r>
            <a:r>
              <a:rPr lang="en-US" dirty="0" err="1" smtClean="0"/>
              <a:t>Raumkrümmung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55318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 </a:t>
            </a:r>
            <a:r>
              <a:rPr lang="en-US" dirty="0" err="1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die Strahlung ist insgesamt extrem homogen</a:t>
            </a:r>
          </a:p>
          <a:p>
            <a:r>
              <a:rPr lang="en-US" dirty="0" err="1" smtClean="0"/>
              <a:t>T_avg</a:t>
            </a:r>
            <a:r>
              <a:rPr lang="en-US" dirty="0" smtClean="0"/>
              <a:t> = 2,7 K</a:t>
            </a:r>
            <a:endParaRPr lang="de-AT" dirty="0" smtClean="0"/>
          </a:p>
          <a:p>
            <a:r>
              <a:rPr lang="de-AT" dirty="0" err="1" smtClean="0"/>
              <a:t>T_dev</a:t>
            </a:r>
            <a:r>
              <a:rPr lang="de-AT" dirty="0" smtClean="0"/>
              <a:t> = 5·10</a:t>
            </a:r>
            <a:r>
              <a:rPr lang="de-AT" baseline="30000" dirty="0" smtClean="0"/>
              <a:t>−5</a:t>
            </a:r>
            <a:r>
              <a:rPr lang="de-AT" dirty="0" smtClean="0"/>
              <a:t> K</a:t>
            </a:r>
          </a:p>
          <a:p>
            <a:r>
              <a:rPr lang="de-AT" dirty="0" smtClean="0"/>
              <a:t>Zusammensetzung des Universums (jetzt):</a:t>
            </a:r>
          </a:p>
          <a:p>
            <a:pPr lvl="1"/>
            <a:r>
              <a:rPr lang="de-AT" dirty="0" smtClean="0"/>
              <a:t>4,6 % konventionelle Materie</a:t>
            </a:r>
          </a:p>
          <a:p>
            <a:pPr lvl="1"/>
            <a:r>
              <a:rPr lang="de-AT" dirty="0" smtClean="0"/>
              <a:t>23 % dunkle Materie </a:t>
            </a:r>
          </a:p>
          <a:p>
            <a:pPr lvl="1"/>
            <a:r>
              <a:rPr lang="de-AT" dirty="0" smtClean="0"/>
              <a:t>72 % dunkle Energie 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83110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 </a:t>
            </a:r>
            <a:r>
              <a:rPr lang="en-US" dirty="0" err="1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Universum mit flacher (Euklidischer) räumlicher Geometrie</a:t>
            </a:r>
          </a:p>
          <a:p>
            <a:r>
              <a:rPr lang="de-AT" dirty="0" smtClean="0"/>
              <a:t>Expansion des Universums dauert aufgrund des erheblichen Beitrages Dunkler Energie ewig an.</a:t>
            </a:r>
          </a:p>
          <a:p>
            <a:r>
              <a:rPr lang="de-AT" dirty="0" smtClean="0"/>
              <a:t>Alter des Universums ca. 13,7 Gigajahre</a:t>
            </a:r>
          </a:p>
          <a:p>
            <a:r>
              <a:rPr lang="de-AT" dirty="0" smtClean="0"/>
              <a:t>erste Sterne entstanden vor 13,5 Gigajahren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83110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WMAP </a:t>
            </a:r>
            <a:r>
              <a:rPr lang="en-US" dirty="0" err="1" smtClean="0"/>
              <a:t>Ergebnisse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de-AT" dirty="0"/>
          </a:p>
        </p:txBody>
      </p:sp>
      <p:pic>
        <p:nvPicPr>
          <p:cNvPr id="8194" name="Picture 2" descr="L:\Data\Astronomie\III\12\WMAP_2008_universe_content_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196752"/>
            <a:ext cx="3312368" cy="4729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1400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Vergleich COBE / WMAP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de-AT" dirty="0" smtClean="0"/>
              <a:t>Dauer der Missionen: 1 bzw 9 Jahre</a:t>
            </a:r>
          </a:p>
          <a:p>
            <a:r>
              <a:rPr lang="de-AT" dirty="0" smtClean="0"/>
              <a:t>COBE: Infrarot- und Mikrowellenstrahlung; WMAP: Mikrowellenstrahlung</a:t>
            </a:r>
          </a:p>
          <a:p>
            <a:r>
              <a:rPr lang="de-AT" dirty="0" smtClean="0"/>
              <a:t>Sensibilität der Messungen: WMAP wesentlich sensibler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0208"/>
          <a:stretch>
            <a:fillRect/>
          </a:stretch>
        </p:blipFill>
        <p:spPr bwMode="auto">
          <a:xfrm>
            <a:off x="395536" y="4077072"/>
            <a:ext cx="403244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4499992" y="4077072"/>
            <a:ext cx="41764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europäische Raumsonde</a:t>
            </a:r>
          </a:p>
          <a:p>
            <a:r>
              <a:rPr lang="de-AT" dirty="0" smtClean="0"/>
              <a:t>Temperaturauflösung 1</a:t>
            </a:r>
            <a:r>
              <a:rPr lang="en-US" dirty="0" smtClean="0"/>
              <a:t> </a:t>
            </a:r>
            <a:r>
              <a:rPr lang="en-US" dirty="0" err="1" smtClean="0"/>
              <a:t>nK</a:t>
            </a:r>
            <a:endParaRPr lang="en-US" dirty="0" smtClean="0"/>
          </a:p>
          <a:p>
            <a:r>
              <a:rPr lang="de-AT" dirty="0" smtClean="0"/>
              <a:t>Winkelauflösung</a:t>
            </a:r>
          </a:p>
          <a:p>
            <a:pPr lvl="1"/>
            <a:r>
              <a:rPr lang="de-AT" dirty="0" smtClean="0"/>
              <a:t>High </a:t>
            </a:r>
            <a:r>
              <a:rPr lang="de-AT" dirty="0" err="1" smtClean="0"/>
              <a:t>freq</a:t>
            </a:r>
            <a:r>
              <a:rPr lang="de-AT" dirty="0" smtClean="0"/>
              <a:t>: 4 Bogenminuten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freq</a:t>
            </a:r>
            <a:r>
              <a:rPr lang="en-US" dirty="0" smtClean="0"/>
              <a:t>: 33 </a:t>
            </a:r>
            <a:r>
              <a:rPr lang="en-US" dirty="0" err="1" smtClean="0"/>
              <a:t>Bogenminuten</a:t>
            </a:r>
          </a:p>
          <a:p>
            <a:r>
              <a:rPr lang="de-AT" dirty="0" smtClean="0"/>
              <a:t>bessere Ausblendung der Störstrahlung als WMAP</a:t>
            </a:r>
          </a:p>
          <a:p>
            <a:r>
              <a:rPr lang="en-US" dirty="0" err="1" smtClean="0"/>
              <a:t>möglicherweise</a:t>
            </a:r>
            <a:r>
              <a:rPr lang="en-US" dirty="0" smtClean="0"/>
              <a:t> </a:t>
            </a:r>
            <a:r>
              <a:rPr lang="en-US" dirty="0" err="1" smtClean="0"/>
              <a:t>experimentelle</a:t>
            </a:r>
            <a:r>
              <a:rPr lang="en-US" dirty="0" smtClean="0"/>
              <a:t> </a:t>
            </a:r>
            <a:r>
              <a:rPr lang="en-US" dirty="0" err="1" smtClean="0"/>
              <a:t>Prüfung</a:t>
            </a:r>
            <a:r>
              <a:rPr lang="en-US" dirty="0" smtClean="0"/>
              <a:t> der </a:t>
            </a:r>
            <a:r>
              <a:rPr lang="en-US" dirty="0" err="1" smtClean="0"/>
              <a:t>Stringtheorie</a:t>
            </a:r>
            <a:r>
              <a:rPr lang="en-US" dirty="0" smtClean="0"/>
              <a:t>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130937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Wichtigste</a:t>
            </a:r>
            <a:r>
              <a:rPr lang="en-US" dirty="0" smtClean="0"/>
              <a:t> </a:t>
            </a:r>
            <a:r>
              <a:rPr lang="en-US" dirty="0" err="1" smtClean="0"/>
              <a:t>Quellen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sz="2600" dirty="0" smtClean="0"/>
              <a:t>http://map.gsfc.nasa.gov/</a:t>
            </a:r>
          </a:p>
          <a:p>
            <a:r>
              <a:rPr lang="de-AT" sz="2600" dirty="0" smtClean="0"/>
              <a:t>http://www.bernd-leitenberger.de/astonomische-satelliten-speziell.shtml</a:t>
            </a:r>
          </a:p>
          <a:p>
            <a:r>
              <a:rPr lang="de-AT" sz="2600" dirty="0" smtClean="0"/>
              <a:t>http://www.nasa.gov/topics/universe/features/wmap-complete.html</a:t>
            </a:r>
          </a:p>
          <a:p>
            <a:r>
              <a:rPr lang="de-AT" sz="2600" dirty="0" smtClean="0"/>
              <a:t>https://de.wikipedia.org/wiki/Lagrange-Punkte</a:t>
            </a:r>
          </a:p>
          <a:p>
            <a:r>
              <a:rPr lang="de-AT" sz="2600" dirty="0" smtClean="0"/>
              <a:t>https://de.wikipedia.org/wiki/Planck-Weltraumteleskop</a:t>
            </a:r>
          </a:p>
          <a:p>
            <a:r>
              <a:rPr lang="de-AT" sz="2600" dirty="0" smtClean="0"/>
              <a:t>http://</a:t>
            </a:r>
            <a:r>
              <a:rPr lang="de-AT" sz="2600" dirty="0" smtClean="0"/>
              <a:t>www.cosmos.esa.int/web/planck/publications</a:t>
            </a:r>
          </a:p>
          <a:p>
            <a:r>
              <a:rPr lang="de-AT" sz="2600" dirty="0" smtClean="0"/>
              <a:t>http://</a:t>
            </a:r>
            <a:r>
              <a:rPr lang="de-AT" sz="2600" dirty="0" smtClean="0"/>
              <a:t>lambda.gsfc.nasa.gov/product/cobe</a:t>
            </a:r>
          </a:p>
          <a:p>
            <a:r>
              <a:rPr lang="de-AT" sz="2600" dirty="0" smtClean="0"/>
              <a:t>https://</a:t>
            </a:r>
            <a:r>
              <a:rPr lang="de-AT" sz="2600" dirty="0" smtClean="0"/>
              <a:t>de.wikipedia.org/wiki/</a:t>
            </a:r>
            <a:r>
              <a:rPr lang="de-AT" sz="2600" dirty="0" smtClean="0"/>
              <a:t>Cosmic_Background_Explorer</a:t>
            </a:r>
          </a:p>
          <a:p>
            <a:endParaRPr lang="de-AT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37021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Big-Bang-Modell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de-AT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0" y="1268760"/>
            <a:ext cx="7623141" cy="54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630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Big-Bang-Modell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13,7 </a:t>
            </a:r>
            <a:r>
              <a:rPr lang="en-US" dirty="0" err="1" smtClean="0"/>
              <a:t>Gigajahre</a:t>
            </a:r>
            <a:r>
              <a:rPr lang="en-US" dirty="0" smtClean="0"/>
              <a:t> in der </a:t>
            </a:r>
            <a:r>
              <a:rPr lang="en-US" dirty="0" err="1" smtClean="0"/>
              <a:t>Vergangenheit</a:t>
            </a:r>
            <a:r>
              <a:rPr lang="en-US" dirty="0" smtClean="0"/>
              <a:t> </a:t>
            </a:r>
            <a:r>
              <a:rPr lang="en-US" dirty="0" err="1" smtClean="0"/>
              <a:t>entstand</a:t>
            </a:r>
            <a:r>
              <a:rPr lang="en-US" dirty="0" smtClean="0"/>
              <a:t> das </a:t>
            </a:r>
            <a:r>
              <a:rPr lang="en-US" dirty="0" err="1" smtClean="0"/>
              <a:t>Universum</a:t>
            </a:r>
            <a:endParaRPr lang="en-US" dirty="0" smtClean="0"/>
          </a:p>
          <a:p>
            <a:r>
              <a:rPr lang="en-US" dirty="0" err="1" smtClean="0"/>
              <a:t>Wasserstoff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(fast) </a:t>
            </a:r>
            <a:r>
              <a:rPr lang="en-US" dirty="0" err="1" smtClean="0"/>
              <a:t>durchsichtig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CMB-</a:t>
            </a:r>
            <a:r>
              <a:rPr lang="en-US" dirty="0" err="1" smtClean="0"/>
              <a:t>Strahlung</a:t>
            </a:r>
            <a:endParaRPr lang="en-US" dirty="0"/>
          </a:p>
          <a:p>
            <a:r>
              <a:rPr lang="en-US" b="1" dirty="0" err="1" smtClean="0"/>
              <a:t>freie</a:t>
            </a:r>
            <a:r>
              <a:rPr lang="en-US" b="1" dirty="0" smtClean="0"/>
              <a:t> </a:t>
            </a:r>
            <a:r>
              <a:rPr lang="en-US" dirty="0" err="1" smtClean="0"/>
              <a:t>Elektronen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durchsichtig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CMB-</a:t>
            </a:r>
            <a:r>
              <a:rPr lang="en-US" dirty="0" err="1" smtClean="0"/>
              <a:t>Strahlung</a:t>
            </a:r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essbar</a:t>
            </a:r>
            <a:r>
              <a:rPr lang="en-US" dirty="0" smtClean="0"/>
              <a:t>: </a:t>
            </a:r>
            <a:r>
              <a:rPr lang="en-US" dirty="0" err="1" smtClean="0"/>
              <a:t>damalige</a:t>
            </a:r>
            <a:r>
              <a:rPr lang="en-US" dirty="0" smtClean="0"/>
              <a:t> </a:t>
            </a:r>
            <a:r>
              <a:rPr lang="en-US" dirty="0" err="1" smtClean="0"/>
              <a:t>Streuung</a:t>
            </a:r>
            <a:r>
              <a:rPr lang="en-US" dirty="0" smtClean="0"/>
              <a:t> von </a:t>
            </a:r>
            <a:r>
              <a:rPr lang="en-US" dirty="0" err="1" smtClean="0"/>
              <a:t>Strahlung</a:t>
            </a:r>
            <a:r>
              <a:rPr lang="en-US" dirty="0" smtClean="0"/>
              <a:t> an </a:t>
            </a:r>
            <a:r>
              <a:rPr lang="en-US" dirty="0" err="1" smtClean="0"/>
              <a:t>freien</a:t>
            </a:r>
            <a:r>
              <a:rPr lang="en-US" dirty="0" smtClean="0"/>
              <a:t> </a:t>
            </a:r>
            <a:r>
              <a:rPr lang="en-US" dirty="0" err="1" smtClean="0"/>
              <a:t>Elektronen</a:t>
            </a:r>
            <a:endParaRPr lang="en-US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="" xmlns:p14="http://schemas.microsoft.com/office/powerpoint/2010/main" val="255151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Big-Bang-Modell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de-AT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870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e-AT" dirty="0" err="1" smtClean="0"/>
              <a:t>Cosmic</a:t>
            </a:r>
            <a:r>
              <a:rPr lang="de-AT" dirty="0" smtClean="0"/>
              <a:t> Background Explorer</a:t>
            </a:r>
          </a:p>
          <a:p>
            <a:endParaRPr lang="de-AT" dirty="0"/>
          </a:p>
        </p:txBody>
      </p:sp>
      <p:pic>
        <p:nvPicPr>
          <p:cNvPr id="1026" name="Picture 2" descr="C:\Users\Claudia\Desktop\Astronomie\C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260540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Satellit der NASA</a:t>
            </a:r>
          </a:p>
          <a:p>
            <a:r>
              <a:rPr lang="de-AT" dirty="0" smtClean="0"/>
              <a:t>Wurde am 18.11.1989 in den Weltraum transportiert</a:t>
            </a:r>
          </a:p>
          <a:p>
            <a:r>
              <a:rPr lang="de-AT" dirty="0" smtClean="0"/>
              <a:t>Mit September 1990 war der Vorrat an flüssigem Helium aufgebraucht, weshalb einige Instrumente seitdem nicht mehr einsatzfähig waren</a:t>
            </a:r>
          </a:p>
          <a:p>
            <a:r>
              <a:rPr lang="de-AT" dirty="0" smtClean="0"/>
              <a:t>Ende der wissenschaftlichen Mission am 23.12.2003</a:t>
            </a:r>
          </a:p>
          <a:p>
            <a:r>
              <a:rPr lang="de-AT" dirty="0" smtClean="0"/>
              <a:t>Seither kreist der Satellit weiterhin um die Erde in einem polaren Orbit (</a:t>
            </a:r>
            <a:r>
              <a:rPr lang="de-AT" dirty="0" err="1" smtClean="0"/>
              <a:t>ca</a:t>
            </a:r>
            <a:r>
              <a:rPr lang="de-AT" dirty="0" smtClean="0"/>
              <a:t> 900 km Höhe)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 Ziele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Messung des Spektrums der kosmischen Mikrowellen-Hintergrundstrahlung (CMB)</a:t>
            </a:r>
          </a:p>
          <a:p>
            <a:r>
              <a:rPr lang="de-AT" dirty="0" smtClean="0"/>
              <a:t>Suche nach Fluktuationen in der CMB (Isotropie)</a:t>
            </a:r>
          </a:p>
          <a:p>
            <a:r>
              <a:rPr lang="de-AT" dirty="0" smtClean="0"/>
              <a:t>Suche nach isotroper kosmischer Infrarot-Hintergrundstrahlung (CIB) und Messung deren Energieverteilung</a:t>
            </a:r>
          </a:p>
          <a:p>
            <a:r>
              <a:rPr lang="de-AT" dirty="0" smtClean="0"/>
              <a:t>Untersuchung von 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gestreutem Sonnenlicht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thermischer Strahlung von interplanetarem Staub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thermischer Emissionen von interstellarem Staub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COBE Instrumente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AT" dirty="0" smtClean="0"/>
              <a:t>3 Instrumente:</a:t>
            </a:r>
          </a:p>
          <a:p>
            <a:r>
              <a:rPr lang="de-AT" dirty="0" smtClean="0"/>
              <a:t>FIRAS (</a:t>
            </a:r>
            <a:r>
              <a:rPr lang="de-AT" dirty="0" err="1" smtClean="0"/>
              <a:t>Far</a:t>
            </a:r>
            <a:r>
              <a:rPr lang="de-AT" dirty="0" smtClean="0"/>
              <a:t> Infrared Absolute </a:t>
            </a:r>
            <a:r>
              <a:rPr lang="de-AT" dirty="0" err="1" smtClean="0"/>
              <a:t>Spectrophotometer</a:t>
            </a:r>
            <a:r>
              <a:rPr lang="de-AT" dirty="0" smtClean="0"/>
              <a:t>)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mit dem Zweck, das Spektrum der kosmischen Mikrowellen-Hintergrundstrahlung mit jenem eines Schwarzkörpers zu vergleichen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Deckte Wellenlängen im Bereich 0,1 bis 1 mm ab</a:t>
            </a:r>
          </a:p>
          <a:p>
            <a:pPr lvl="1">
              <a:buFont typeface="Symbol" pitchFamily="18" charset="2"/>
              <a:buChar char="-"/>
            </a:pPr>
            <a:r>
              <a:rPr lang="de-AT" dirty="0" smtClean="0"/>
              <a:t>Wurde zur Reduktion seiner eigenen thermischen Strahlung auf 1,5 K gekühlt, konnte daher nach Verbrauch des dazu notwendigen flüssigen Heliums nicht weiter betrieben werden (zum Zeitpunkt des Ausfalls hat FIRAS den Himmel bereits 1,6 mal abgetastet)</a:t>
            </a:r>
          </a:p>
          <a:p>
            <a:pPr lvl="1">
              <a:buFont typeface="Symbol" pitchFamily="18" charset="2"/>
              <a:buChar char="-"/>
            </a:pPr>
            <a:endParaRPr lang="de-AT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Bildschirmpräsentation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Larissa-Design</vt:lpstr>
      <vt:lpstr>Übung Astrophysik II</vt:lpstr>
      <vt:lpstr>Aufgabe 12.A) </vt:lpstr>
      <vt:lpstr>Big-Bang-Modell</vt:lpstr>
      <vt:lpstr>Big-Bang-Modell</vt:lpstr>
      <vt:lpstr>Big-Bang-Modell</vt:lpstr>
      <vt:lpstr>COBE</vt:lpstr>
      <vt:lpstr>COBE</vt:lpstr>
      <vt:lpstr>COBE Ziele</vt:lpstr>
      <vt:lpstr>COBE Instrumente</vt:lpstr>
      <vt:lpstr>COBE Instrumente</vt:lpstr>
      <vt:lpstr>COBE Ergebnisse</vt:lpstr>
      <vt:lpstr>COBE Ergebnisse</vt:lpstr>
      <vt:lpstr>COBE Ergebnisse</vt:lpstr>
      <vt:lpstr>WMAP</vt:lpstr>
      <vt:lpstr>WMAP</vt:lpstr>
      <vt:lpstr>WMAP</vt:lpstr>
      <vt:lpstr>WMAP</vt:lpstr>
      <vt:lpstr>WMAP</vt:lpstr>
      <vt:lpstr>WMAP Methoden</vt:lpstr>
      <vt:lpstr>WMAP Ziele</vt:lpstr>
      <vt:lpstr>WMAP Ergebnisse</vt:lpstr>
      <vt:lpstr>WMAP Ergebnisse</vt:lpstr>
      <vt:lpstr>WMAP Ergebnisse</vt:lpstr>
      <vt:lpstr>Vergleich COBE / WMAP</vt:lpstr>
      <vt:lpstr>Planck</vt:lpstr>
      <vt:lpstr>Wichtigste Quellen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 Astrophysik II</dc:title>
  <dc:creator>Claudia</dc:creator>
  <cp:lastModifiedBy>Claudia</cp:lastModifiedBy>
  <cp:revision>67</cp:revision>
  <dcterms:created xsi:type="dcterms:W3CDTF">2015-11-11T12:43:21Z</dcterms:created>
  <dcterms:modified xsi:type="dcterms:W3CDTF">2016-01-19T20:29:19Z</dcterms:modified>
</cp:coreProperties>
</file>