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5" r:id="rId3"/>
    <p:sldId id="273" r:id="rId4"/>
    <p:sldId id="274" r:id="rId5"/>
    <p:sldId id="257" r:id="rId6"/>
    <p:sldId id="268" r:id="rId7"/>
    <p:sldId id="270" r:id="rId8"/>
    <p:sldId id="267" r:id="rId9"/>
    <p:sldId id="269" r:id="rId10"/>
    <p:sldId id="263" r:id="rId11"/>
    <p:sldId id="264" r:id="rId12"/>
    <p:sldId id="259" r:id="rId13"/>
    <p:sldId id="260" r:id="rId14"/>
    <p:sldId id="276" r:id="rId15"/>
    <p:sldId id="258" r:id="rId16"/>
    <p:sldId id="266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47EC-75FF-46FA-A085-04DD751639AC}" type="datetimeFigureOut">
              <a:rPr lang="de-AT" smtClean="0"/>
              <a:t>19.01.2016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B7AC-AB9B-464F-982A-1C4CB308699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7881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47EC-75FF-46FA-A085-04DD751639AC}" type="datetimeFigureOut">
              <a:rPr lang="de-AT" smtClean="0"/>
              <a:t>19.01.2016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B7AC-AB9B-464F-982A-1C4CB308699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7625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47EC-75FF-46FA-A085-04DD751639AC}" type="datetimeFigureOut">
              <a:rPr lang="de-AT" smtClean="0"/>
              <a:t>19.01.2016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B7AC-AB9B-464F-982A-1C4CB308699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40286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47EC-75FF-46FA-A085-04DD751639AC}" type="datetimeFigureOut">
              <a:rPr lang="de-AT" smtClean="0"/>
              <a:t>19.01.2016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B7AC-AB9B-464F-982A-1C4CB308699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2867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47EC-75FF-46FA-A085-04DD751639AC}" type="datetimeFigureOut">
              <a:rPr lang="de-AT" smtClean="0"/>
              <a:t>19.01.2016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B7AC-AB9B-464F-982A-1C4CB308699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786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47EC-75FF-46FA-A085-04DD751639AC}" type="datetimeFigureOut">
              <a:rPr lang="de-AT" smtClean="0"/>
              <a:t>19.01.2016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B7AC-AB9B-464F-982A-1C4CB308699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098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47EC-75FF-46FA-A085-04DD751639AC}" type="datetimeFigureOut">
              <a:rPr lang="de-AT" smtClean="0"/>
              <a:t>19.01.2016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B7AC-AB9B-464F-982A-1C4CB308699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2321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47EC-75FF-46FA-A085-04DD751639AC}" type="datetimeFigureOut">
              <a:rPr lang="de-AT" smtClean="0"/>
              <a:t>19.01.2016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B7AC-AB9B-464F-982A-1C4CB308699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8362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47EC-75FF-46FA-A085-04DD751639AC}" type="datetimeFigureOut">
              <a:rPr lang="de-AT" smtClean="0"/>
              <a:t>19.01.2016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B7AC-AB9B-464F-982A-1C4CB308699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7523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47EC-75FF-46FA-A085-04DD751639AC}" type="datetimeFigureOut">
              <a:rPr lang="de-AT" smtClean="0"/>
              <a:t>19.01.2016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B7AC-AB9B-464F-982A-1C4CB308699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5691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47EC-75FF-46FA-A085-04DD751639AC}" type="datetimeFigureOut">
              <a:rPr lang="de-AT" smtClean="0"/>
              <a:t>19.01.2016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B7AC-AB9B-464F-982A-1C4CB308699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9562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047EC-75FF-46FA-A085-04DD751639AC}" type="datetimeFigureOut">
              <a:rPr lang="de-AT" smtClean="0"/>
              <a:t>19.01.2016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7B7AC-AB9B-464F-982A-1C4CB308699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63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rnd-leitenberger.de/astonomische-satelliten-speziell.shtml" TargetMode="External"/><Relationship Id="rId7" Type="http://schemas.openxmlformats.org/officeDocument/2006/relationships/hyperlink" Target="http://www.cosmos.esa.int/web/planck/publications" TargetMode="External"/><Relationship Id="rId2" Type="http://schemas.openxmlformats.org/officeDocument/2006/relationships/hyperlink" Target="http://map.gsfc.nasa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.wikipedia.org/wiki/Planck-Weltraumteleskop" TargetMode="External"/><Relationship Id="rId5" Type="http://schemas.openxmlformats.org/officeDocument/2006/relationships/hyperlink" Target="https://de.wikipedia.org/wiki/Lagrange-Punkte" TargetMode="External"/><Relationship Id="rId4" Type="http://schemas.openxmlformats.org/officeDocument/2006/relationships/hyperlink" Target="http://www.nasa.gov/topics/universe/features/wmap-complete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Big-Bang-Modell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endParaRPr lang="de-AT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70" y="1268760"/>
            <a:ext cx="7623141" cy="546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305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WMAP: </a:t>
            </a:r>
            <a:r>
              <a:rPr lang="en-US" dirty="0" err="1" smtClean="0"/>
              <a:t>Methoden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AT" dirty="0" smtClean="0"/>
              <a:t>Sonde, die sich in ca. 129 Sekunden um die eigene Achse dreht</a:t>
            </a:r>
          </a:p>
          <a:p>
            <a:r>
              <a:rPr lang="de-AT" dirty="0" smtClean="0"/>
              <a:t>trägt ein Pseudo-</a:t>
            </a:r>
            <a:r>
              <a:rPr lang="de-AT" dirty="0" err="1" smtClean="0"/>
              <a:t>Correlation</a:t>
            </a:r>
            <a:r>
              <a:rPr lang="de-AT" dirty="0" smtClean="0"/>
              <a:t>-Radiometer, mit zwei an Rückseite angebrachten Antennen von 1,4 m × 1,6 m Hauptspiegelgröße</a:t>
            </a:r>
          </a:p>
          <a:p>
            <a:r>
              <a:rPr lang="de-AT" dirty="0" smtClean="0"/>
              <a:t>es misst auf den Frequenzen 22 GHz, 30 GHz, 40 GHz, 60 GHz und 90 GHz die Signaldifferenzen (A – B)</a:t>
            </a:r>
          </a:p>
          <a:p>
            <a:r>
              <a:rPr lang="de-AT" dirty="0" smtClean="0"/>
              <a:t>Betriebstemperatur des Radiometers beträgt zur Rauschunterdrückung weniger als 95 K</a:t>
            </a:r>
          </a:p>
          <a:p>
            <a:r>
              <a:rPr lang="de-AT" dirty="0" smtClean="0"/>
              <a:t>konnte Temperaturunterschiede im Bereich von 20 </a:t>
            </a:r>
            <a:r>
              <a:rPr lang="de-AT" dirty="0" err="1" smtClean="0"/>
              <a:t>nK</a:t>
            </a:r>
            <a:r>
              <a:rPr lang="de-AT" dirty="0" smtClean="0"/>
              <a:t> messen </a:t>
            </a:r>
          </a:p>
        </p:txBody>
      </p:sp>
    </p:spTree>
    <p:extLst>
      <p:ext uri="{BB962C8B-B14F-4D97-AF65-F5344CB8AC3E}">
        <p14:creationId xmlns:p14="http://schemas.microsoft.com/office/powerpoint/2010/main" val="3099713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WMAP </a:t>
            </a:r>
            <a:r>
              <a:rPr lang="en-US" dirty="0" err="1" smtClean="0"/>
              <a:t>Ziele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messe</a:t>
            </a:r>
            <a:r>
              <a:rPr lang="en-US" dirty="0" smtClean="0"/>
              <a:t> </a:t>
            </a:r>
            <a:r>
              <a:rPr lang="en-US" dirty="0" err="1" smtClean="0"/>
              <a:t>Unregelmäßigkeiten</a:t>
            </a:r>
            <a:r>
              <a:rPr lang="en-US" dirty="0" smtClean="0"/>
              <a:t> in </a:t>
            </a:r>
            <a:r>
              <a:rPr lang="en-US" dirty="0" err="1" smtClean="0"/>
              <a:t>kosmischer</a:t>
            </a:r>
            <a:r>
              <a:rPr lang="en-US" dirty="0" smtClean="0"/>
              <a:t> </a:t>
            </a:r>
            <a:r>
              <a:rPr lang="en-US" dirty="0" err="1" smtClean="0"/>
              <a:t>Hintergrundstrahlung</a:t>
            </a:r>
            <a:endParaRPr lang="en-US" dirty="0" smtClean="0"/>
          </a:p>
          <a:p>
            <a:pPr lvl="1"/>
            <a:r>
              <a:rPr lang="en-US" dirty="0" smtClean="0"/>
              <a:t>20 Mal </a:t>
            </a:r>
            <a:r>
              <a:rPr lang="en-US" dirty="0" err="1" smtClean="0"/>
              <a:t>genauer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de-AT" dirty="0" smtClean="0"/>
              <a:t>COBE</a:t>
            </a:r>
            <a:endParaRPr lang="en-US" dirty="0" smtClean="0"/>
          </a:p>
          <a:p>
            <a:r>
              <a:rPr lang="en-US" dirty="0" err="1" smtClean="0"/>
              <a:t>ermittle</a:t>
            </a:r>
            <a:r>
              <a:rPr lang="en-US" dirty="0" smtClean="0"/>
              <a:t> Alter des </a:t>
            </a:r>
            <a:r>
              <a:rPr lang="en-US" dirty="0" err="1" smtClean="0"/>
              <a:t>Universums</a:t>
            </a:r>
            <a:endParaRPr lang="en-US" dirty="0" smtClean="0"/>
          </a:p>
          <a:p>
            <a:r>
              <a:rPr lang="en-US" dirty="0" err="1" smtClean="0"/>
              <a:t>ermittle</a:t>
            </a:r>
            <a:r>
              <a:rPr lang="en-US" dirty="0" smtClean="0"/>
              <a:t> </a:t>
            </a:r>
            <a:r>
              <a:rPr lang="en-US" dirty="0" err="1" smtClean="0"/>
              <a:t>Raumkrümmung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5318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WMAP-</a:t>
            </a:r>
            <a:r>
              <a:rPr lang="en-US" dirty="0" err="1" smtClean="0"/>
              <a:t>Ergebnisse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die Strahlung ist insgesamt extrem homogen</a:t>
            </a:r>
          </a:p>
          <a:p>
            <a:r>
              <a:rPr lang="en-US" dirty="0" err="1" smtClean="0"/>
              <a:t>T_avg</a:t>
            </a:r>
            <a:r>
              <a:rPr lang="en-US" dirty="0" smtClean="0"/>
              <a:t> = 2,7 K</a:t>
            </a:r>
            <a:endParaRPr lang="de-AT" dirty="0" smtClean="0"/>
          </a:p>
          <a:p>
            <a:r>
              <a:rPr lang="de-AT" dirty="0" err="1" smtClean="0"/>
              <a:t>T_dev</a:t>
            </a:r>
            <a:r>
              <a:rPr lang="de-AT" dirty="0" smtClean="0"/>
              <a:t> = 5·10</a:t>
            </a:r>
            <a:r>
              <a:rPr lang="de-AT" baseline="30000" dirty="0" smtClean="0"/>
              <a:t>−5</a:t>
            </a:r>
            <a:r>
              <a:rPr lang="de-AT" dirty="0" smtClean="0"/>
              <a:t> K</a:t>
            </a:r>
          </a:p>
          <a:p>
            <a:r>
              <a:rPr lang="de-AT" dirty="0" smtClean="0"/>
              <a:t>Zusammensetzung des Universums (jetzt):</a:t>
            </a:r>
          </a:p>
          <a:p>
            <a:pPr lvl="1"/>
            <a:r>
              <a:rPr lang="de-AT" dirty="0" smtClean="0"/>
              <a:t>4,6 % konventionelle Materie</a:t>
            </a:r>
          </a:p>
          <a:p>
            <a:pPr lvl="1"/>
            <a:r>
              <a:rPr lang="de-AT" dirty="0" smtClean="0"/>
              <a:t>23 % dunkle Materie </a:t>
            </a:r>
          </a:p>
          <a:p>
            <a:pPr lvl="1"/>
            <a:r>
              <a:rPr lang="de-AT" dirty="0" smtClean="0"/>
              <a:t>72 % dunkle Energie </a:t>
            </a: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31101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WMAP-</a:t>
            </a:r>
            <a:r>
              <a:rPr lang="en-US" dirty="0" err="1" smtClean="0"/>
              <a:t>Ergebnisse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Universum mit flacher (Euklidischer) räumlicher Geometrie</a:t>
            </a:r>
          </a:p>
          <a:p>
            <a:r>
              <a:rPr lang="de-AT" dirty="0" smtClean="0"/>
              <a:t>Expansion des Universums dauert aufgrund des erheblichen Beitrages Dunkler Energie ewig an.</a:t>
            </a:r>
          </a:p>
          <a:p>
            <a:r>
              <a:rPr lang="de-AT" dirty="0" smtClean="0"/>
              <a:t>Alter des Universums ca. 13,7 Gigajahre</a:t>
            </a:r>
          </a:p>
          <a:p>
            <a:r>
              <a:rPr lang="de-AT" dirty="0" smtClean="0"/>
              <a:t>erste Sterne entstanden vor 13,5 Gigajahren</a:t>
            </a: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31101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WMAP-</a:t>
            </a:r>
            <a:r>
              <a:rPr lang="en-US" dirty="0" err="1" smtClean="0"/>
              <a:t>Ergebnisse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de-AT" dirty="0"/>
          </a:p>
        </p:txBody>
      </p:sp>
      <p:pic>
        <p:nvPicPr>
          <p:cNvPr id="8194" name="Picture 2" descr="L:\Data\Astronomie\III\12\WMAP_2008_universe_content_d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196752"/>
            <a:ext cx="3312368" cy="472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400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Planck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 smtClean="0"/>
              <a:t>europäische Raumsonde</a:t>
            </a:r>
          </a:p>
          <a:p>
            <a:r>
              <a:rPr lang="de-AT" dirty="0" smtClean="0"/>
              <a:t>Temperaturauflösung 1</a:t>
            </a:r>
            <a:r>
              <a:rPr lang="en-US" dirty="0" smtClean="0"/>
              <a:t> </a:t>
            </a:r>
            <a:r>
              <a:rPr lang="en-US" dirty="0" err="1" smtClean="0"/>
              <a:t>nK</a:t>
            </a:r>
            <a:endParaRPr lang="en-US" dirty="0" smtClean="0"/>
          </a:p>
          <a:p>
            <a:r>
              <a:rPr lang="de-AT" dirty="0" smtClean="0"/>
              <a:t>Winkelauflösung</a:t>
            </a:r>
          </a:p>
          <a:p>
            <a:pPr lvl="1"/>
            <a:r>
              <a:rPr lang="de-AT" dirty="0" smtClean="0"/>
              <a:t>High </a:t>
            </a:r>
            <a:r>
              <a:rPr lang="de-AT" dirty="0" err="1" smtClean="0"/>
              <a:t>freq</a:t>
            </a:r>
            <a:r>
              <a:rPr lang="de-AT" dirty="0" smtClean="0"/>
              <a:t>: 4 Bogenminuten</a:t>
            </a:r>
          </a:p>
          <a:p>
            <a:pPr lvl="1"/>
            <a:r>
              <a:rPr lang="en-US" dirty="0" smtClean="0"/>
              <a:t>Low </a:t>
            </a:r>
            <a:r>
              <a:rPr lang="en-US" dirty="0" err="1" smtClean="0"/>
              <a:t>freq</a:t>
            </a:r>
            <a:r>
              <a:rPr lang="en-US" dirty="0" smtClean="0"/>
              <a:t>: 33 </a:t>
            </a:r>
            <a:r>
              <a:rPr lang="en-US" dirty="0" err="1" smtClean="0"/>
              <a:t>Bogenminuten</a:t>
            </a:r>
          </a:p>
          <a:p>
            <a:r>
              <a:rPr lang="de-AT" dirty="0" smtClean="0"/>
              <a:t>bessere Ausblendung der Störstrahlung als WMAP</a:t>
            </a:r>
          </a:p>
          <a:p>
            <a:r>
              <a:rPr lang="en-US" dirty="0" err="1" smtClean="0"/>
              <a:t>möglicherweise</a:t>
            </a:r>
            <a:r>
              <a:rPr lang="en-US" dirty="0" smtClean="0"/>
              <a:t> </a:t>
            </a:r>
            <a:r>
              <a:rPr lang="en-US" dirty="0" err="1" smtClean="0"/>
              <a:t>experimentelle</a:t>
            </a:r>
            <a:r>
              <a:rPr lang="en-US" dirty="0" smtClean="0"/>
              <a:t> </a:t>
            </a:r>
            <a:r>
              <a:rPr lang="en-US" dirty="0" err="1" smtClean="0"/>
              <a:t>Prüfung</a:t>
            </a:r>
            <a:r>
              <a:rPr lang="en-US" dirty="0" smtClean="0"/>
              <a:t> der </a:t>
            </a:r>
            <a:r>
              <a:rPr lang="en-US" dirty="0" err="1" smtClean="0"/>
              <a:t>Stringtheorie</a:t>
            </a:r>
            <a:r>
              <a:rPr lang="en-US" dirty="0" smtClean="0"/>
              <a:t> </a:t>
            </a:r>
            <a:r>
              <a:rPr lang="en-US" dirty="0" err="1" smtClean="0"/>
              <a:t>damit</a:t>
            </a:r>
            <a:r>
              <a:rPr lang="en-US" dirty="0" smtClean="0"/>
              <a:t> </a:t>
            </a:r>
            <a:r>
              <a:rPr lang="en-US" dirty="0" err="1" smtClean="0"/>
              <a:t>möglich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309372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Quellen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AT" dirty="0" smtClean="0">
                <a:hlinkClick r:id="rId2"/>
              </a:rPr>
              <a:t>http://map.gsfc.nasa.gov/</a:t>
            </a:r>
            <a:endParaRPr lang="de-AT" dirty="0" smtClean="0"/>
          </a:p>
          <a:p>
            <a:r>
              <a:rPr lang="de-AT" dirty="0" smtClean="0">
                <a:hlinkClick r:id="rId3"/>
              </a:rPr>
              <a:t>http://www.bernd-leitenberger.de/astonomische-satelliten-speziell.shtml</a:t>
            </a:r>
            <a:endParaRPr lang="de-AT" dirty="0" smtClean="0"/>
          </a:p>
          <a:p>
            <a:r>
              <a:rPr lang="de-AT" dirty="0" smtClean="0">
                <a:hlinkClick r:id="rId4"/>
              </a:rPr>
              <a:t>http://www.nasa.gov/topics/universe/features/wmap-complete.html</a:t>
            </a:r>
            <a:endParaRPr lang="de-AT" dirty="0" smtClean="0"/>
          </a:p>
          <a:p>
            <a:r>
              <a:rPr lang="de-AT" dirty="0" smtClean="0">
                <a:hlinkClick r:id="rId5"/>
              </a:rPr>
              <a:t>https://de.wikipedia.org/wiki/Lagrange-Punkte</a:t>
            </a:r>
            <a:endParaRPr lang="de-AT" dirty="0" smtClean="0"/>
          </a:p>
          <a:p>
            <a:r>
              <a:rPr lang="de-AT" dirty="0" smtClean="0">
                <a:hlinkClick r:id="rId6"/>
              </a:rPr>
              <a:t>https://de.wikipedia.org/wiki/Planck-Weltraumteleskop</a:t>
            </a:r>
            <a:endParaRPr lang="de-AT" dirty="0" smtClean="0"/>
          </a:p>
          <a:p>
            <a:r>
              <a:rPr lang="de-AT" dirty="0" smtClean="0">
                <a:hlinkClick r:id="rId7"/>
              </a:rPr>
              <a:t>http://www.cosmos.esa.int/web/planck/publications</a:t>
            </a:r>
            <a:endParaRPr lang="de-AT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70210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Big-Bang-Modell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13,7 </a:t>
            </a:r>
            <a:r>
              <a:rPr lang="en-US" dirty="0" err="1" smtClean="0"/>
              <a:t>Gigajahre</a:t>
            </a:r>
            <a:r>
              <a:rPr lang="en-US" dirty="0" smtClean="0"/>
              <a:t> in der </a:t>
            </a:r>
            <a:r>
              <a:rPr lang="en-US" dirty="0" err="1" smtClean="0"/>
              <a:t>Vergangenheit</a:t>
            </a:r>
            <a:r>
              <a:rPr lang="en-US" dirty="0" smtClean="0"/>
              <a:t> </a:t>
            </a:r>
            <a:r>
              <a:rPr lang="en-US" dirty="0" err="1" smtClean="0"/>
              <a:t>entstand</a:t>
            </a:r>
            <a:r>
              <a:rPr lang="en-US" dirty="0" smtClean="0"/>
              <a:t> das </a:t>
            </a:r>
            <a:r>
              <a:rPr lang="en-US" dirty="0" err="1" smtClean="0"/>
              <a:t>Universum</a:t>
            </a:r>
            <a:endParaRPr lang="en-US" dirty="0" smtClean="0"/>
          </a:p>
          <a:p>
            <a:r>
              <a:rPr lang="en-US" dirty="0" err="1" smtClean="0"/>
              <a:t>Wasserstoff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(fast) </a:t>
            </a:r>
            <a:r>
              <a:rPr lang="en-US" dirty="0" err="1" smtClean="0"/>
              <a:t>durchsichtig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CMB-</a:t>
            </a:r>
            <a:r>
              <a:rPr lang="en-US" dirty="0" err="1" smtClean="0"/>
              <a:t>Strahlung</a:t>
            </a:r>
            <a:endParaRPr lang="en-US" dirty="0"/>
          </a:p>
          <a:p>
            <a:r>
              <a:rPr lang="en-US" b="1" dirty="0" err="1" smtClean="0"/>
              <a:t>freie</a:t>
            </a:r>
            <a:r>
              <a:rPr lang="en-US" b="1" dirty="0" smtClean="0"/>
              <a:t> </a:t>
            </a:r>
            <a:r>
              <a:rPr lang="en-US" dirty="0" err="1" smtClean="0"/>
              <a:t>Elektronen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durchsichtig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CMB-</a:t>
            </a:r>
            <a:r>
              <a:rPr lang="en-US" dirty="0" err="1" smtClean="0"/>
              <a:t>Strahlung</a:t>
            </a:r>
            <a:endParaRPr lang="en-US" dirty="0" smtClean="0"/>
          </a:p>
          <a:p>
            <a:r>
              <a:rPr lang="en-US" dirty="0" err="1"/>
              <a:t>m</a:t>
            </a:r>
            <a:r>
              <a:rPr lang="en-US" dirty="0" err="1" smtClean="0"/>
              <a:t>essbar</a:t>
            </a:r>
            <a:r>
              <a:rPr lang="en-US" dirty="0" smtClean="0"/>
              <a:t>: </a:t>
            </a:r>
            <a:r>
              <a:rPr lang="en-US" dirty="0" err="1" smtClean="0"/>
              <a:t>damalige</a:t>
            </a:r>
            <a:r>
              <a:rPr lang="en-US" dirty="0" smtClean="0"/>
              <a:t> </a:t>
            </a:r>
            <a:r>
              <a:rPr lang="en-US" dirty="0" err="1" smtClean="0"/>
              <a:t>Streuung</a:t>
            </a:r>
            <a:r>
              <a:rPr lang="en-US" dirty="0" smtClean="0"/>
              <a:t> von </a:t>
            </a:r>
            <a:r>
              <a:rPr lang="en-US" dirty="0" err="1" smtClean="0"/>
              <a:t>Strahlung</a:t>
            </a:r>
            <a:r>
              <a:rPr lang="en-US" dirty="0" smtClean="0"/>
              <a:t> an </a:t>
            </a:r>
            <a:r>
              <a:rPr lang="en-US" dirty="0" err="1" smtClean="0"/>
              <a:t>freien</a:t>
            </a:r>
            <a:r>
              <a:rPr lang="en-US" dirty="0" smtClean="0"/>
              <a:t> </a:t>
            </a:r>
            <a:r>
              <a:rPr lang="en-US" dirty="0" err="1" smtClean="0"/>
              <a:t>Elektronen</a:t>
            </a:r>
            <a:endParaRPr lang="en-US" dirty="0" smtClean="0"/>
          </a:p>
          <a:p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2551513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Big-Bang-Modell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endParaRPr lang="de-AT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191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701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WMAP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97200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WMAP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Wilkinson </a:t>
            </a:r>
            <a:r>
              <a:rPr lang="de-AT" dirty="0" err="1" smtClean="0"/>
              <a:t>Microwave</a:t>
            </a:r>
            <a:r>
              <a:rPr lang="de-AT" dirty="0" smtClean="0"/>
              <a:t> </a:t>
            </a:r>
            <a:r>
              <a:rPr lang="de-AT" dirty="0" err="1" smtClean="0"/>
              <a:t>Anisotropy</a:t>
            </a:r>
            <a:r>
              <a:rPr lang="de-AT" dirty="0" smtClean="0"/>
              <a:t> Probe</a:t>
            </a:r>
          </a:p>
        </p:txBody>
      </p:sp>
      <p:pic>
        <p:nvPicPr>
          <p:cNvPr id="2050" name="Picture 2" descr="L:\Data\Astronomie\III\12\WMAP_spacecraft_diagr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27618"/>
            <a:ext cx="5706239" cy="436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730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WMAP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Wilkinson </a:t>
            </a:r>
            <a:r>
              <a:rPr lang="de-AT" dirty="0" err="1" smtClean="0"/>
              <a:t>Microwave</a:t>
            </a:r>
            <a:r>
              <a:rPr lang="de-AT" dirty="0" smtClean="0"/>
              <a:t> </a:t>
            </a:r>
            <a:r>
              <a:rPr lang="de-AT" dirty="0" err="1" smtClean="0"/>
              <a:t>Anisotropy</a:t>
            </a:r>
            <a:r>
              <a:rPr lang="de-AT" dirty="0" smtClean="0"/>
              <a:t> Probe</a:t>
            </a:r>
          </a:p>
        </p:txBody>
      </p:sp>
      <p:pic>
        <p:nvPicPr>
          <p:cNvPr id="3074" name="Picture 2" descr="L:\Data\Astronomie\III\12\99003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8255001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426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WMAP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Wilkinson </a:t>
            </a:r>
            <a:r>
              <a:rPr lang="de-AT" dirty="0" err="1" smtClean="0"/>
              <a:t>Microwave</a:t>
            </a:r>
            <a:r>
              <a:rPr lang="de-AT" dirty="0" smtClean="0"/>
              <a:t> </a:t>
            </a:r>
            <a:r>
              <a:rPr lang="de-AT" dirty="0" err="1" smtClean="0"/>
              <a:t>Anisotropy</a:t>
            </a:r>
            <a:r>
              <a:rPr lang="de-AT" dirty="0" smtClean="0"/>
              <a:t> Probe</a:t>
            </a:r>
          </a:p>
          <a:p>
            <a:r>
              <a:rPr lang="en-US" dirty="0" smtClean="0"/>
              <a:t>FPA: </a:t>
            </a:r>
            <a:r>
              <a:rPr lang="de-AT" dirty="0" err="1" smtClean="0"/>
              <a:t>Focal</a:t>
            </a:r>
            <a:r>
              <a:rPr lang="de-AT" dirty="0" smtClean="0"/>
              <a:t> Plane </a:t>
            </a:r>
            <a:r>
              <a:rPr lang="de-AT" dirty="0" err="1" smtClean="0"/>
              <a:t>Assembly</a:t>
            </a:r>
            <a:r>
              <a:rPr lang="de-AT" dirty="0" smtClean="0"/>
              <a:t> </a:t>
            </a:r>
          </a:p>
        </p:txBody>
      </p:sp>
      <p:pic>
        <p:nvPicPr>
          <p:cNvPr id="5122" name="Picture 2" descr="L:\Data\Astronomie\III\12\990180_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5040560" cy="35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411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WMAP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Wilkinson </a:t>
            </a:r>
            <a:r>
              <a:rPr lang="de-AT" dirty="0" err="1" smtClean="0"/>
              <a:t>Microwave</a:t>
            </a:r>
            <a:r>
              <a:rPr lang="de-AT" dirty="0" smtClean="0"/>
              <a:t> </a:t>
            </a:r>
            <a:r>
              <a:rPr lang="de-AT" dirty="0" err="1" smtClean="0"/>
              <a:t>Anisotropy</a:t>
            </a:r>
            <a:r>
              <a:rPr lang="de-AT" dirty="0" smtClean="0"/>
              <a:t> Probe</a:t>
            </a:r>
          </a:p>
          <a:p>
            <a:r>
              <a:rPr lang="de-AT" dirty="0" smtClean="0"/>
              <a:t>2001 gestartet, USA</a:t>
            </a:r>
            <a:r>
              <a:rPr lang="de-AT" dirty="0"/>
              <a:t>-</a:t>
            </a:r>
            <a:r>
              <a:rPr lang="de-AT" dirty="0" smtClean="0"/>
              <a:t>Raumsonde</a:t>
            </a:r>
          </a:p>
          <a:p>
            <a:r>
              <a:rPr lang="de-AT" dirty="0" smtClean="0"/>
              <a:t>war bis 2010 in Betrieb</a:t>
            </a:r>
          </a:p>
          <a:p>
            <a:r>
              <a:rPr lang="de-AT" dirty="0" smtClean="0"/>
              <a:t>maß im Lagrange Punkt L</a:t>
            </a:r>
            <a:r>
              <a:rPr lang="de-AT" baseline="-25000" dirty="0" smtClean="0"/>
              <a:t>2</a:t>
            </a:r>
            <a:endParaRPr lang="de-AT" dirty="0" smtClean="0"/>
          </a:p>
          <a:p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3818413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WMAP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maß im Lagrange Punkt L</a:t>
            </a:r>
            <a:r>
              <a:rPr lang="de-AT" baseline="-25000" dirty="0" smtClean="0"/>
              <a:t>2</a:t>
            </a:r>
          </a:p>
        </p:txBody>
      </p:sp>
      <p:pic>
        <p:nvPicPr>
          <p:cNvPr id="4098" name="Picture 2" descr="L:\Data\Astronomie\III\12\Lagrangian_points_equipotent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6163073" cy="410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96236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Bildschirmpräsentation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Larissa</vt:lpstr>
      <vt:lpstr>Big-Bang-Modell</vt:lpstr>
      <vt:lpstr>Big-Bang-Modell</vt:lpstr>
      <vt:lpstr>Big-Bang-Modell</vt:lpstr>
      <vt:lpstr>WMAP</vt:lpstr>
      <vt:lpstr>WMAP</vt:lpstr>
      <vt:lpstr>WMAP</vt:lpstr>
      <vt:lpstr>WMAP</vt:lpstr>
      <vt:lpstr>WMAP</vt:lpstr>
      <vt:lpstr>WMAP</vt:lpstr>
      <vt:lpstr>WMAP: Methoden</vt:lpstr>
      <vt:lpstr>WMAP Ziele</vt:lpstr>
      <vt:lpstr>WMAP-Ergebnisse</vt:lpstr>
      <vt:lpstr>WMAP-Ergebnisse</vt:lpstr>
      <vt:lpstr>WMAP-Ergebnisse</vt:lpstr>
      <vt:lpstr>Planck</vt:lpstr>
      <vt:lpstr>Quellen</vt:lpstr>
    </vt:vector>
  </TitlesOfParts>
  <Company>s IT Solutions AT Spardat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WMAP</dc:title>
  <dc:creator>Milosavljevic Danny</dc:creator>
  <cp:lastModifiedBy>Milosavljevic Danny</cp:lastModifiedBy>
  <cp:revision>80</cp:revision>
  <dcterms:created xsi:type="dcterms:W3CDTF">2016-01-18T19:45:33Z</dcterms:created>
  <dcterms:modified xsi:type="dcterms:W3CDTF">2016-01-19T09:14:39Z</dcterms:modified>
</cp:coreProperties>
</file>